
<file path=[Content_Types].xml><?xml version="1.0" encoding="utf-8"?>
<Types xmlns="http://schemas.openxmlformats.org/package/2006/content-types">
  <Default Extension="png" ContentType="image/png"/>
  <Default Extension="MOV" ContentType="video/quicktime"/>
  <Default Extension="jpeg" ContentType="image/jpeg"/>
  <Default Extension="rels" ContentType="application/vnd.openxmlformats-package.relationships+xml"/>
  <Default Extension="xml" ContentType="application/xml"/>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941" r:id="rId1"/>
  </p:sldMasterIdLst>
  <p:notesMasterIdLst>
    <p:notesMasterId r:id="rId21"/>
  </p:notesMasterIdLst>
  <p:sldIdLst>
    <p:sldId id="256" r:id="rId2"/>
    <p:sldId id="257" r:id="rId3"/>
    <p:sldId id="263" r:id="rId4"/>
    <p:sldId id="270" r:id="rId5"/>
    <p:sldId id="264" r:id="rId6"/>
    <p:sldId id="272" r:id="rId7"/>
    <p:sldId id="273" r:id="rId8"/>
    <p:sldId id="274" r:id="rId9"/>
    <p:sldId id="276" r:id="rId10"/>
    <p:sldId id="277" r:id="rId11"/>
    <p:sldId id="284" r:id="rId12"/>
    <p:sldId id="282" r:id="rId13"/>
    <p:sldId id="278" r:id="rId14"/>
    <p:sldId id="283" r:id="rId15"/>
    <p:sldId id="258" r:id="rId16"/>
    <p:sldId id="279" r:id="rId17"/>
    <p:sldId id="285" r:id="rId18"/>
    <p:sldId id="280"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76" autoAdjust="0"/>
    <p:restoredTop sz="86465"/>
  </p:normalViewPr>
  <p:slideViewPr>
    <p:cSldViewPr snapToGrid="0" snapToObjects="1">
      <p:cViewPr varScale="1">
        <p:scale>
          <a:sx n="102" d="100"/>
          <a:sy n="102" d="100"/>
        </p:scale>
        <p:origin x="846" y="72"/>
      </p:cViewPr>
      <p:guideLst/>
    </p:cSldViewPr>
  </p:slideViewPr>
  <p:outlineViewPr>
    <p:cViewPr>
      <p:scale>
        <a:sx n="33" d="100"/>
        <a:sy n="33" d="100"/>
      </p:scale>
      <p:origin x="0" y="-1896"/>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localhost\Users\nicholasjokerst\Downloads\loadVdef_tes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Load vs Deflection</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scatterChart>
        <c:scatterStyle val="lineMarker"/>
        <c:varyColors val="0"/>
        <c:ser>
          <c:idx val="0"/>
          <c:order val="0"/>
          <c:spPr>
            <a:ln w="25400" cap="rnd">
              <a:solidFill>
                <a:schemeClr val="accent2"/>
              </a:solidFill>
              <a:round/>
            </a:ln>
            <a:effectLst>
              <a:outerShdw blurRad="57150" dist="19050" dir="5400000" algn="ctr" rotWithShape="0">
                <a:srgbClr val="000000">
                  <a:alpha val="63000"/>
                </a:srgbClr>
              </a:outerShdw>
            </a:effectLst>
          </c:spPr>
          <c:marker>
            <c:symbol val="circle"/>
            <c:size val="6"/>
            <c:spPr>
              <a:solidFill>
                <a:schemeClr val="accent2"/>
              </a:solidFill>
              <a:ln w="9525" cap="rnd">
                <a:solidFill>
                  <a:schemeClr val="accent2"/>
                </a:solidFill>
                <a:round/>
              </a:ln>
              <a:effectLst>
                <a:outerShdw blurRad="57150" dist="19050" dir="5400000" algn="ctr" rotWithShape="0">
                  <a:srgbClr val="000000">
                    <a:alpha val="63000"/>
                  </a:srgbClr>
                </a:outerShdw>
              </a:effectLst>
            </c:spPr>
          </c:marker>
          <c:xVal>
            <c:numRef>
              <c:f>Sheet1!$A$2:$A$925</c:f>
              <c:numCache>
                <c:formatCode>General</c:formatCode>
                <c:ptCount val="924"/>
                <c:pt idx="0">
                  <c:v>2.3E-3</c:v>
                </c:pt>
                <c:pt idx="1">
                  <c:v>5.9999999999999995E-4</c:v>
                </c:pt>
                <c:pt idx="2">
                  <c:v>2.8999999999999998E-3</c:v>
                </c:pt>
                <c:pt idx="3">
                  <c:v>8.3999999999999995E-3</c:v>
                </c:pt>
                <c:pt idx="4">
                  <c:v>9.7000000000000003E-3</c:v>
                </c:pt>
                <c:pt idx="5">
                  <c:v>1.0699999999999999E-2</c:v>
                </c:pt>
                <c:pt idx="6">
                  <c:v>1.3299999999999999E-2</c:v>
                </c:pt>
                <c:pt idx="7">
                  <c:v>1.8499999999999999E-2</c:v>
                </c:pt>
                <c:pt idx="8">
                  <c:v>1.8800000000000001E-2</c:v>
                </c:pt>
                <c:pt idx="9">
                  <c:v>2.3300000000000001E-2</c:v>
                </c:pt>
                <c:pt idx="10">
                  <c:v>2.8799999999999999E-2</c:v>
                </c:pt>
                <c:pt idx="11">
                  <c:v>3.1699999999999999E-2</c:v>
                </c:pt>
                <c:pt idx="12">
                  <c:v>3.6299999999999999E-2</c:v>
                </c:pt>
                <c:pt idx="13">
                  <c:v>4.24E-2</c:v>
                </c:pt>
                <c:pt idx="14">
                  <c:v>4.53E-2</c:v>
                </c:pt>
                <c:pt idx="15">
                  <c:v>5.11E-2</c:v>
                </c:pt>
                <c:pt idx="16">
                  <c:v>5.6300000000000003E-2</c:v>
                </c:pt>
                <c:pt idx="17">
                  <c:v>6.3100000000000003E-2</c:v>
                </c:pt>
                <c:pt idx="18">
                  <c:v>6.7000000000000004E-2</c:v>
                </c:pt>
                <c:pt idx="19">
                  <c:v>7.2800000000000004E-2</c:v>
                </c:pt>
                <c:pt idx="20">
                  <c:v>8.0600000000000005E-2</c:v>
                </c:pt>
                <c:pt idx="21">
                  <c:v>8.6800000000000002E-2</c:v>
                </c:pt>
                <c:pt idx="22">
                  <c:v>9.4500000000000001E-2</c:v>
                </c:pt>
                <c:pt idx="23">
                  <c:v>9.8100000000000007E-2</c:v>
                </c:pt>
                <c:pt idx="24">
                  <c:v>0.10489999999999999</c:v>
                </c:pt>
                <c:pt idx="25">
                  <c:v>0.1101</c:v>
                </c:pt>
                <c:pt idx="26">
                  <c:v>0.11459999999999999</c:v>
                </c:pt>
                <c:pt idx="27">
                  <c:v>0.1217</c:v>
                </c:pt>
                <c:pt idx="28">
                  <c:v>0.12590000000000001</c:v>
                </c:pt>
                <c:pt idx="29">
                  <c:v>0.1305</c:v>
                </c:pt>
                <c:pt idx="30">
                  <c:v>0.13600000000000001</c:v>
                </c:pt>
                <c:pt idx="31">
                  <c:v>0.1421</c:v>
                </c:pt>
                <c:pt idx="32">
                  <c:v>0.14699999999999999</c:v>
                </c:pt>
                <c:pt idx="33">
                  <c:v>0.15210000000000001</c:v>
                </c:pt>
                <c:pt idx="34">
                  <c:v>0.15629999999999999</c:v>
                </c:pt>
                <c:pt idx="35">
                  <c:v>0.16089999999999999</c:v>
                </c:pt>
                <c:pt idx="36">
                  <c:v>0.16700000000000001</c:v>
                </c:pt>
                <c:pt idx="37">
                  <c:v>0.17319999999999999</c:v>
                </c:pt>
                <c:pt idx="38">
                  <c:v>0.17799999999999999</c:v>
                </c:pt>
                <c:pt idx="39">
                  <c:v>0.18099999999999999</c:v>
                </c:pt>
                <c:pt idx="40">
                  <c:v>0.18709999999999999</c:v>
                </c:pt>
                <c:pt idx="41">
                  <c:v>0.19259999999999999</c:v>
                </c:pt>
                <c:pt idx="42">
                  <c:v>0.1988</c:v>
                </c:pt>
                <c:pt idx="43">
                  <c:v>0.2036</c:v>
                </c:pt>
                <c:pt idx="44">
                  <c:v>0.20910000000000001</c:v>
                </c:pt>
                <c:pt idx="45">
                  <c:v>0.2162</c:v>
                </c:pt>
                <c:pt idx="46">
                  <c:v>0.22009999999999999</c:v>
                </c:pt>
                <c:pt idx="47">
                  <c:v>0.2253</c:v>
                </c:pt>
                <c:pt idx="48">
                  <c:v>0.23080000000000001</c:v>
                </c:pt>
                <c:pt idx="49">
                  <c:v>0.23369999999999999</c:v>
                </c:pt>
                <c:pt idx="50">
                  <c:v>0.2389</c:v>
                </c:pt>
                <c:pt idx="51">
                  <c:v>0.245</c:v>
                </c:pt>
                <c:pt idx="52">
                  <c:v>0.25090000000000001</c:v>
                </c:pt>
                <c:pt idx="53">
                  <c:v>0.25609999999999999</c:v>
                </c:pt>
                <c:pt idx="54">
                  <c:v>0.25829999999999997</c:v>
                </c:pt>
                <c:pt idx="55">
                  <c:v>0.26450000000000001</c:v>
                </c:pt>
                <c:pt idx="56">
                  <c:v>0.26960000000000001</c:v>
                </c:pt>
                <c:pt idx="57">
                  <c:v>0.27639999999999998</c:v>
                </c:pt>
                <c:pt idx="58">
                  <c:v>0.28100000000000003</c:v>
                </c:pt>
                <c:pt idx="59">
                  <c:v>0.28489999999999999</c:v>
                </c:pt>
                <c:pt idx="60">
                  <c:v>0.29199999999999998</c:v>
                </c:pt>
                <c:pt idx="61">
                  <c:v>0.29680000000000001</c:v>
                </c:pt>
                <c:pt idx="62">
                  <c:v>0.30170000000000002</c:v>
                </c:pt>
                <c:pt idx="63">
                  <c:v>0.30719999999999997</c:v>
                </c:pt>
                <c:pt idx="64">
                  <c:v>0.313</c:v>
                </c:pt>
                <c:pt idx="65">
                  <c:v>0.31690000000000002</c:v>
                </c:pt>
                <c:pt idx="66">
                  <c:v>0.32179999999999997</c:v>
                </c:pt>
                <c:pt idx="67">
                  <c:v>0.3266</c:v>
                </c:pt>
                <c:pt idx="68">
                  <c:v>0.33179999999999998</c:v>
                </c:pt>
                <c:pt idx="69">
                  <c:v>0.33729999999999999</c:v>
                </c:pt>
                <c:pt idx="70">
                  <c:v>0.3422</c:v>
                </c:pt>
                <c:pt idx="71">
                  <c:v>0.3473</c:v>
                </c:pt>
                <c:pt idx="72">
                  <c:v>0.35189999999999999</c:v>
                </c:pt>
                <c:pt idx="73">
                  <c:v>0.35639999999999999</c:v>
                </c:pt>
                <c:pt idx="74">
                  <c:v>0.36249999999999999</c:v>
                </c:pt>
                <c:pt idx="75">
                  <c:v>0.36870000000000003</c:v>
                </c:pt>
                <c:pt idx="76">
                  <c:v>0.37159999999999999</c:v>
                </c:pt>
                <c:pt idx="77">
                  <c:v>0.37480000000000002</c:v>
                </c:pt>
                <c:pt idx="78">
                  <c:v>0.38</c:v>
                </c:pt>
                <c:pt idx="79">
                  <c:v>0.38419999999999999</c:v>
                </c:pt>
                <c:pt idx="80">
                  <c:v>0.3891</c:v>
                </c:pt>
                <c:pt idx="81">
                  <c:v>0.39300000000000002</c:v>
                </c:pt>
                <c:pt idx="82">
                  <c:v>0.39779999999999999</c:v>
                </c:pt>
                <c:pt idx="83">
                  <c:v>0.40139999999999998</c:v>
                </c:pt>
                <c:pt idx="84">
                  <c:v>0.40820000000000001</c:v>
                </c:pt>
                <c:pt idx="85">
                  <c:v>0.41010000000000002</c:v>
                </c:pt>
                <c:pt idx="86">
                  <c:v>0.41599999999999998</c:v>
                </c:pt>
                <c:pt idx="87">
                  <c:v>0.41949999999999998</c:v>
                </c:pt>
                <c:pt idx="88">
                  <c:v>0.42309999999999998</c:v>
                </c:pt>
                <c:pt idx="89">
                  <c:v>0.42830000000000001</c:v>
                </c:pt>
                <c:pt idx="90">
                  <c:v>0.43090000000000001</c:v>
                </c:pt>
                <c:pt idx="91">
                  <c:v>0.43669999999999998</c:v>
                </c:pt>
                <c:pt idx="92">
                  <c:v>0.44280000000000003</c:v>
                </c:pt>
                <c:pt idx="93">
                  <c:v>0.44569999999999999</c:v>
                </c:pt>
                <c:pt idx="94">
                  <c:v>0.44869999999999999</c:v>
                </c:pt>
                <c:pt idx="95">
                  <c:v>0.45250000000000001</c:v>
                </c:pt>
                <c:pt idx="96">
                  <c:v>0.4577</c:v>
                </c:pt>
                <c:pt idx="97">
                  <c:v>0.46189999999999998</c:v>
                </c:pt>
                <c:pt idx="98">
                  <c:v>0.46579999999999999</c:v>
                </c:pt>
                <c:pt idx="99">
                  <c:v>0.46870000000000001</c:v>
                </c:pt>
                <c:pt idx="100">
                  <c:v>0.47199999999999998</c:v>
                </c:pt>
                <c:pt idx="101">
                  <c:v>0.47810000000000002</c:v>
                </c:pt>
                <c:pt idx="102">
                  <c:v>0.48130000000000001</c:v>
                </c:pt>
                <c:pt idx="103">
                  <c:v>0.48359999999999997</c:v>
                </c:pt>
                <c:pt idx="104">
                  <c:v>0.48809999999999998</c:v>
                </c:pt>
                <c:pt idx="105">
                  <c:v>0.49170000000000003</c:v>
                </c:pt>
                <c:pt idx="106">
                  <c:v>0.49719999999999998</c:v>
                </c:pt>
                <c:pt idx="107">
                  <c:v>0.49819999999999998</c:v>
                </c:pt>
                <c:pt idx="108">
                  <c:v>0.50370000000000004</c:v>
                </c:pt>
                <c:pt idx="109">
                  <c:v>0.50560000000000005</c:v>
                </c:pt>
                <c:pt idx="110">
                  <c:v>0.50819999999999999</c:v>
                </c:pt>
                <c:pt idx="111">
                  <c:v>0.51339999999999997</c:v>
                </c:pt>
                <c:pt idx="112">
                  <c:v>0.51570000000000005</c:v>
                </c:pt>
                <c:pt idx="113">
                  <c:v>0.5202</c:v>
                </c:pt>
                <c:pt idx="114">
                  <c:v>0.52470000000000006</c:v>
                </c:pt>
                <c:pt idx="115">
                  <c:v>0.52759999999999996</c:v>
                </c:pt>
                <c:pt idx="116">
                  <c:v>0.52929999999999999</c:v>
                </c:pt>
                <c:pt idx="117">
                  <c:v>0.53310000000000002</c:v>
                </c:pt>
                <c:pt idx="118">
                  <c:v>0.53800000000000003</c:v>
                </c:pt>
                <c:pt idx="119">
                  <c:v>0.53900000000000003</c:v>
                </c:pt>
                <c:pt idx="120">
                  <c:v>0.54349999999999998</c:v>
                </c:pt>
                <c:pt idx="121">
                  <c:v>0.54769999999999996</c:v>
                </c:pt>
                <c:pt idx="122">
                  <c:v>0.55030000000000001</c:v>
                </c:pt>
                <c:pt idx="123">
                  <c:v>0.55220000000000002</c:v>
                </c:pt>
                <c:pt idx="124">
                  <c:v>0.55579999999999996</c:v>
                </c:pt>
                <c:pt idx="125">
                  <c:v>0.56000000000000005</c:v>
                </c:pt>
                <c:pt idx="126">
                  <c:v>0.56200000000000006</c:v>
                </c:pt>
                <c:pt idx="127">
                  <c:v>0.5645</c:v>
                </c:pt>
                <c:pt idx="128">
                  <c:v>0.56840000000000002</c:v>
                </c:pt>
                <c:pt idx="129">
                  <c:v>0.57099999999999995</c:v>
                </c:pt>
                <c:pt idx="130">
                  <c:v>0.5746</c:v>
                </c:pt>
                <c:pt idx="131">
                  <c:v>0.57809999999999995</c:v>
                </c:pt>
                <c:pt idx="132">
                  <c:v>0.58169999999999999</c:v>
                </c:pt>
                <c:pt idx="133">
                  <c:v>0.58530000000000004</c:v>
                </c:pt>
                <c:pt idx="134">
                  <c:v>0.58720000000000006</c:v>
                </c:pt>
                <c:pt idx="135">
                  <c:v>0.59299999999999997</c:v>
                </c:pt>
                <c:pt idx="136">
                  <c:v>0.59819999999999995</c:v>
                </c:pt>
                <c:pt idx="137">
                  <c:v>0.60370000000000001</c:v>
                </c:pt>
                <c:pt idx="138">
                  <c:v>0.60729999999999995</c:v>
                </c:pt>
                <c:pt idx="139">
                  <c:v>0.61150000000000004</c:v>
                </c:pt>
                <c:pt idx="140">
                  <c:v>0.61439999999999995</c:v>
                </c:pt>
                <c:pt idx="141">
                  <c:v>0.62090000000000001</c:v>
                </c:pt>
                <c:pt idx="142">
                  <c:v>0.62539999999999996</c:v>
                </c:pt>
                <c:pt idx="143">
                  <c:v>0.62770000000000004</c:v>
                </c:pt>
                <c:pt idx="144">
                  <c:v>0.63219999999999998</c:v>
                </c:pt>
                <c:pt idx="145">
                  <c:v>0.63480000000000003</c:v>
                </c:pt>
                <c:pt idx="146">
                  <c:v>0.63870000000000005</c:v>
                </c:pt>
                <c:pt idx="147">
                  <c:v>0.64319999999999999</c:v>
                </c:pt>
                <c:pt idx="148">
                  <c:v>0.64739999999999998</c:v>
                </c:pt>
                <c:pt idx="149">
                  <c:v>0.65059999999999996</c:v>
                </c:pt>
                <c:pt idx="150">
                  <c:v>0.6552</c:v>
                </c:pt>
                <c:pt idx="151">
                  <c:v>0.66039999999999999</c:v>
                </c:pt>
                <c:pt idx="152">
                  <c:v>0.66420000000000001</c:v>
                </c:pt>
                <c:pt idx="153">
                  <c:v>0.66969999999999996</c:v>
                </c:pt>
                <c:pt idx="154">
                  <c:v>0.67230000000000001</c:v>
                </c:pt>
                <c:pt idx="155">
                  <c:v>0.67589999999999995</c:v>
                </c:pt>
                <c:pt idx="156">
                  <c:v>0.68110000000000004</c:v>
                </c:pt>
                <c:pt idx="157">
                  <c:v>0.68500000000000005</c:v>
                </c:pt>
                <c:pt idx="158">
                  <c:v>0.6885</c:v>
                </c:pt>
                <c:pt idx="159">
                  <c:v>0.69399999999999995</c:v>
                </c:pt>
                <c:pt idx="160">
                  <c:v>0.69599999999999995</c:v>
                </c:pt>
                <c:pt idx="161">
                  <c:v>0.70109999999999995</c:v>
                </c:pt>
                <c:pt idx="162">
                  <c:v>0.70660000000000001</c:v>
                </c:pt>
                <c:pt idx="163">
                  <c:v>0.71250000000000002</c:v>
                </c:pt>
                <c:pt idx="164">
                  <c:v>0.7157</c:v>
                </c:pt>
                <c:pt idx="165">
                  <c:v>0.72250000000000003</c:v>
                </c:pt>
                <c:pt idx="166">
                  <c:v>0.7248</c:v>
                </c:pt>
                <c:pt idx="167">
                  <c:v>0.73219999999999996</c:v>
                </c:pt>
                <c:pt idx="168">
                  <c:v>0.73839999999999995</c:v>
                </c:pt>
                <c:pt idx="169">
                  <c:v>0.74</c:v>
                </c:pt>
                <c:pt idx="170">
                  <c:v>0.74580000000000002</c:v>
                </c:pt>
                <c:pt idx="171">
                  <c:v>0.75070000000000003</c:v>
                </c:pt>
                <c:pt idx="172">
                  <c:v>0.75490000000000002</c:v>
                </c:pt>
                <c:pt idx="173">
                  <c:v>0.75619999999999998</c:v>
                </c:pt>
                <c:pt idx="174">
                  <c:v>0.76200000000000001</c:v>
                </c:pt>
                <c:pt idx="175">
                  <c:v>0.76819999999999999</c:v>
                </c:pt>
                <c:pt idx="176">
                  <c:v>0.77270000000000005</c:v>
                </c:pt>
                <c:pt idx="177">
                  <c:v>0.7772</c:v>
                </c:pt>
                <c:pt idx="178">
                  <c:v>0.78500000000000003</c:v>
                </c:pt>
                <c:pt idx="179">
                  <c:v>0.78720000000000001</c:v>
                </c:pt>
                <c:pt idx="180">
                  <c:v>0.79310000000000003</c:v>
                </c:pt>
                <c:pt idx="181">
                  <c:v>0.79530000000000001</c:v>
                </c:pt>
                <c:pt idx="182">
                  <c:v>0.79990000000000006</c:v>
                </c:pt>
                <c:pt idx="183">
                  <c:v>0.80600000000000005</c:v>
                </c:pt>
                <c:pt idx="184">
                  <c:v>0.80959999999999999</c:v>
                </c:pt>
                <c:pt idx="185">
                  <c:v>0.81440000000000001</c:v>
                </c:pt>
                <c:pt idx="186">
                  <c:v>0.82030000000000003</c:v>
                </c:pt>
                <c:pt idx="187">
                  <c:v>0.82450000000000001</c:v>
                </c:pt>
                <c:pt idx="188">
                  <c:v>0.82669999999999999</c:v>
                </c:pt>
                <c:pt idx="189">
                  <c:v>0.8306</c:v>
                </c:pt>
                <c:pt idx="190">
                  <c:v>0.83520000000000005</c:v>
                </c:pt>
                <c:pt idx="191">
                  <c:v>0.84450000000000003</c:v>
                </c:pt>
                <c:pt idx="192">
                  <c:v>0.8478</c:v>
                </c:pt>
                <c:pt idx="193">
                  <c:v>0.85170000000000001</c:v>
                </c:pt>
                <c:pt idx="194">
                  <c:v>0.85880000000000001</c:v>
                </c:pt>
                <c:pt idx="195">
                  <c:v>0.86140000000000005</c:v>
                </c:pt>
                <c:pt idx="196">
                  <c:v>0.8679</c:v>
                </c:pt>
                <c:pt idx="197">
                  <c:v>0.87139999999999995</c:v>
                </c:pt>
                <c:pt idx="198">
                  <c:v>0.87529999999999997</c:v>
                </c:pt>
                <c:pt idx="199">
                  <c:v>0.88339999999999996</c:v>
                </c:pt>
                <c:pt idx="200">
                  <c:v>0.89019999999999999</c:v>
                </c:pt>
                <c:pt idx="201">
                  <c:v>0.89339999999999997</c:v>
                </c:pt>
                <c:pt idx="202">
                  <c:v>0.89890000000000003</c:v>
                </c:pt>
                <c:pt idx="203">
                  <c:v>0.90669999999999995</c:v>
                </c:pt>
                <c:pt idx="204">
                  <c:v>0.90859999999999996</c:v>
                </c:pt>
                <c:pt idx="205">
                  <c:v>0.91669999999999996</c:v>
                </c:pt>
                <c:pt idx="206">
                  <c:v>0.92190000000000005</c:v>
                </c:pt>
                <c:pt idx="207">
                  <c:v>0.92610000000000003</c:v>
                </c:pt>
                <c:pt idx="208">
                  <c:v>0.93100000000000005</c:v>
                </c:pt>
                <c:pt idx="209">
                  <c:v>0.93489999999999995</c:v>
                </c:pt>
                <c:pt idx="210">
                  <c:v>0.94069999999999998</c:v>
                </c:pt>
                <c:pt idx="211">
                  <c:v>0.94520000000000004</c:v>
                </c:pt>
                <c:pt idx="212">
                  <c:v>0.94969999999999999</c:v>
                </c:pt>
                <c:pt idx="213">
                  <c:v>0.95399999999999996</c:v>
                </c:pt>
                <c:pt idx="214">
                  <c:v>0.95879999999999999</c:v>
                </c:pt>
                <c:pt idx="215">
                  <c:v>0.9637</c:v>
                </c:pt>
                <c:pt idx="216">
                  <c:v>0.96919999999999995</c:v>
                </c:pt>
                <c:pt idx="217">
                  <c:v>0.9718</c:v>
                </c:pt>
                <c:pt idx="218">
                  <c:v>0.97399999999999998</c:v>
                </c:pt>
                <c:pt idx="219">
                  <c:v>0.97689999999999999</c:v>
                </c:pt>
                <c:pt idx="220">
                  <c:v>0.98370000000000002</c:v>
                </c:pt>
                <c:pt idx="221">
                  <c:v>0.98860000000000003</c:v>
                </c:pt>
                <c:pt idx="222">
                  <c:v>0.99339999999999995</c:v>
                </c:pt>
                <c:pt idx="223">
                  <c:v>0.99639999999999995</c:v>
                </c:pt>
                <c:pt idx="224">
                  <c:v>1.0019</c:v>
                </c:pt>
                <c:pt idx="225">
                  <c:v>1.0044999999999999</c:v>
                </c:pt>
                <c:pt idx="226">
                  <c:v>1.0093000000000001</c:v>
                </c:pt>
                <c:pt idx="227">
                  <c:v>1.0132000000000001</c:v>
                </c:pt>
                <c:pt idx="228">
                  <c:v>1.0170999999999999</c:v>
                </c:pt>
                <c:pt idx="229">
                  <c:v>1.0213000000000001</c:v>
                </c:pt>
                <c:pt idx="230">
                  <c:v>1.0255000000000001</c:v>
                </c:pt>
                <c:pt idx="231">
                  <c:v>1.0281</c:v>
                </c:pt>
                <c:pt idx="232">
                  <c:v>1.0323</c:v>
                </c:pt>
                <c:pt idx="233">
                  <c:v>1.0362</c:v>
                </c:pt>
                <c:pt idx="234">
                  <c:v>1.0387999999999999</c:v>
                </c:pt>
                <c:pt idx="235">
                  <c:v>1.042</c:v>
                </c:pt>
                <c:pt idx="236">
                  <c:v>1.0471999999999999</c:v>
                </c:pt>
                <c:pt idx="237">
                  <c:v>1.0494000000000001</c:v>
                </c:pt>
                <c:pt idx="238">
                  <c:v>1.0529999999999999</c:v>
                </c:pt>
                <c:pt idx="239">
                  <c:v>1.0549999999999999</c:v>
                </c:pt>
                <c:pt idx="240">
                  <c:v>1.0598000000000001</c:v>
                </c:pt>
                <c:pt idx="241">
                  <c:v>1.0629999999999999</c:v>
                </c:pt>
                <c:pt idx="242">
                  <c:v>1.0660000000000001</c:v>
                </c:pt>
                <c:pt idx="243">
                  <c:v>1.0682</c:v>
                </c:pt>
                <c:pt idx="244">
                  <c:v>1.0730999999999999</c:v>
                </c:pt>
                <c:pt idx="245">
                  <c:v>1.075</c:v>
                </c:pt>
                <c:pt idx="246">
                  <c:v>1.0772999999999999</c:v>
                </c:pt>
                <c:pt idx="247">
                  <c:v>1.0811999999999999</c:v>
                </c:pt>
                <c:pt idx="248">
                  <c:v>1.0844</c:v>
                </c:pt>
                <c:pt idx="249">
                  <c:v>1.0883</c:v>
                </c:pt>
                <c:pt idx="250">
                  <c:v>1.0909</c:v>
                </c:pt>
                <c:pt idx="251">
                  <c:v>1.0938000000000001</c:v>
                </c:pt>
                <c:pt idx="252">
                  <c:v>1.0980000000000001</c:v>
                </c:pt>
                <c:pt idx="253">
                  <c:v>1.1009</c:v>
                </c:pt>
                <c:pt idx="254">
                  <c:v>1.1048</c:v>
                </c:pt>
                <c:pt idx="255">
                  <c:v>1.1080000000000001</c:v>
                </c:pt>
                <c:pt idx="256">
                  <c:v>1.1096999999999999</c:v>
                </c:pt>
                <c:pt idx="257">
                  <c:v>1.1142000000000001</c:v>
                </c:pt>
                <c:pt idx="258">
                  <c:v>1.119</c:v>
                </c:pt>
                <c:pt idx="259">
                  <c:v>1.1200000000000001</c:v>
                </c:pt>
                <c:pt idx="260">
                  <c:v>1.1235999999999999</c:v>
                </c:pt>
                <c:pt idx="261">
                  <c:v>1.1271</c:v>
                </c:pt>
                <c:pt idx="262">
                  <c:v>1.1294</c:v>
                </c:pt>
                <c:pt idx="263">
                  <c:v>1.1338999999999999</c:v>
                </c:pt>
                <c:pt idx="264">
                  <c:v>1.1375</c:v>
                </c:pt>
                <c:pt idx="265">
                  <c:v>1.1404000000000001</c:v>
                </c:pt>
                <c:pt idx="266">
                  <c:v>1.1416999999999999</c:v>
                </c:pt>
                <c:pt idx="267">
                  <c:v>1.1469</c:v>
                </c:pt>
                <c:pt idx="268">
                  <c:v>1.1500999999999999</c:v>
                </c:pt>
                <c:pt idx="269">
                  <c:v>1.1514</c:v>
                </c:pt>
                <c:pt idx="270">
                  <c:v>1.1563000000000001</c:v>
                </c:pt>
                <c:pt idx="271">
                  <c:v>1.1595</c:v>
                </c:pt>
                <c:pt idx="272">
                  <c:v>1.1634</c:v>
                </c:pt>
                <c:pt idx="273">
                  <c:v>1.1657</c:v>
                </c:pt>
                <c:pt idx="274">
                  <c:v>1.1676</c:v>
                </c:pt>
                <c:pt idx="275">
                  <c:v>1.1718</c:v>
                </c:pt>
                <c:pt idx="276">
                  <c:v>1.1757</c:v>
                </c:pt>
                <c:pt idx="277">
                  <c:v>1.1779999999999999</c:v>
                </c:pt>
                <c:pt idx="278">
                  <c:v>1.1815</c:v>
                </c:pt>
                <c:pt idx="279">
                  <c:v>1.1848000000000001</c:v>
                </c:pt>
                <c:pt idx="280">
                  <c:v>1.1877</c:v>
                </c:pt>
                <c:pt idx="281">
                  <c:v>1.1899</c:v>
                </c:pt>
                <c:pt idx="282">
                  <c:v>1.1932</c:v>
                </c:pt>
                <c:pt idx="283">
                  <c:v>1.1971000000000001</c:v>
                </c:pt>
                <c:pt idx="284">
                  <c:v>1.1987000000000001</c:v>
                </c:pt>
                <c:pt idx="285">
                  <c:v>1.2016</c:v>
                </c:pt>
                <c:pt idx="286">
                  <c:v>1.2048000000000001</c:v>
                </c:pt>
                <c:pt idx="287">
                  <c:v>1.2068000000000001</c:v>
                </c:pt>
                <c:pt idx="288">
                  <c:v>1.2107000000000001</c:v>
                </c:pt>
                <c:pt idx="289">
                  <c:v>1.2129000000000001</c:v>
                </c:pt>
                <c:pt idx="290">
                  <c:v>1.2152000000000001</c:v>
                </c:pt>
                <c:pt idx="291">
                  <c:v>1.2186999999999999</c:v>
                </c:pt>
                <c:pt idx="292">
                  <c:v>1.2210000000000001</c:v>
                </c:pt>
                <c:pt idx="293">
                  <c:v>1.2252000000000001</c:v>
                </c:pt>
                <c:pt idx="294">
                  <c:v>1.2267999999999999</c:v>
                </c:pt>
                <c:pt idx="295">
                  <c:v>1.2291000000000001</c:v>
                </c:pt>
                <c:pt idx="296">
                  <c:v>1.2314000000000001</c:v>
                </c:pt>
                <c:pt idx="297">
                  <c:v>1.2343</c:v>
                </c:pt>
                <c:pt idx="298">
                  <c:v>1.2353000000000001</c:v>
                </c:pt>
                <c:pt idx="299">
                  <c:v>1.2395</c:v>
                </c:pt>
                <c:pt idx="300">
                  <c:v>1.2403999999999999</c:v>
                </c:pt>
                <c:pt idx="301">
                  <c:v>1.2426999999999999</c:v>
                </c:pt>
                <c:pt idx="302">
                  <c:v>1.2456</c:v>
                </c:pt>
                <c:pt idx="303">
                  <c:v>1.2479</c:v>
                </c:pt>
                <c:pt idx="304">
                  <c:v>1.2534000000000001</c:v>
                </c:pt>
                <c:pt idx="305">
                  <c:v>1.2546999999999999</c:v>
                </c:pt>
                <c:pt idx="306">
                  <c:v>1.2565999999999999</c:v>
                </c:pt>
                <c:pt idx="307">
                  <c:v>1.2585999999999999</c:v>
                </c:pt>
                <c:pt idx="308">
                  <c:v>1.2615000000000001</c:v>
                </c:pt>
                <c:pt idx="309">
                  <c:v>1.2649999999999999</c:v>
                </c:pt>
                <c:pt idx="310">
                  <c:v>1.2673000000000001</c:v>
                </c:pt>
                <c:pt idx="311">
                  <c:v>1.2685999999999999</c:v>
                </c:pt>
                <c:pt idx="312">
                  <c:v>1.2696000000000001</c:v>
                </c:pt>
                <c:pt idx="313">
                  <c:v>1.2735000000000001</c:v>
                </c:pt>
                <c:pt idx="314">
                  <c:v>1.2750999999999999</c:v>
                </c:pt>
                <c:pt idx="315">
                  <c:v>1.2793000000000001</c:v>
                </c:pt>
                <c:pt idx="316">
                  <c:v>1.2835000000000001</c:v>
                </c:pt>
                <c:pt idx="317">
                  <c:v>1.2845</c:v>
                </c:pt>
                <c:pt idx="318">
                  <c:v>1.2838000000000001</c:v>
                </c:pt>
                <c:pt idx="319">
                  <c:v>1.2877000000000001</c:v>
                </c:pt>
                <c:pt idx="320">
                  <c:v>1.29</c:v>
                </c:pt>
                <c:pt idx="321">
                  <c:v>1.2912999999999999</c:v>
                </c:pt>
                <c:pt idx="322">
                  <c:v>1.2942</c:v>
                </c:pt>
                <c:pt idx="323">
                  <c:v>1.2970999999999999</c:v>
                </c:pt>
                <c:pt idx="324">
                  <c:v>1.2981</c:v>
                </c:pt>
                <c:pt idx="325">
                  <c:v>1.3006</c:v>
                </c:pt>
                <c:pt idx="326">
                  <c:v>1.3045</c:v>
                </c:pt>
                <c:pt idx="327">
                  <c:v>1.3031999999999999</c:v>
                </c:pt>
                <c:pt idx="328">
                  <c:v>1.3068</c:v>
                </c:pt>
                <c:pt idx="329">
                  <c:v>1.3081</c:v>
                </c:pt>
                <c:pt idx="330">
                  <c:v>1.3109999999999999</c:v>
                </c:pt>
                <c:pt idx="331">
                  <c:v>1.3132999999999999</c:v>
                </c:pt>
                <c:pt idx="332">
                  <c:v>1.3139000000000001</c:v>
                </c:pt>
                <c:pt idx="333">
                  <c:v>1.3159000000000001</c:v>
                </c:pt>
                <c:pt idx="334">
                  <c:v>1.3193999999999999</c:v>
                </c:pt>
                <c:pt idx="335">
                  <c:v>1.3207</c:v>
                </c:pt>
                <c:pt idx="336">
                  <c:v>1.3223</c:v>
                </c:pt>
                <c:pt idx="337">
                  <c:v>1.3251999999999999</c:v>
                </c:pt>
                <c:pt idx="338">
                  <c:v>1.3262</c:v>
                </c:pt>
                <c:pt idx="339">
                  <c:v>1.3278000000000001</c:v>
                </c:pt>
                <c:pt idx="340">
                  <c:v>1.3290999999999999</c:v>
                </c:pt>
                <c:pt idx="341">
                  <c:v>1.333</c:v>
                </c:pt>
                <c:pt idx="342">
                  <c:v>1.3327</c:v>
                </c:pt>
                <c:pt idx="343">
                  <c:v>1.3388</c:v>
                </c:pt>
                <c:pt idx="344">
                  <c:v>1.3391999999999999</c:v>
                </c:pt>
                <c:pt idx="345">
                  <c:v>1.3411</c:v>
                </c:pt>
                <c:pt idx="346">
                  <c:v>1.343</c:v>
                </c:pt>
                <c:pt idx="347">
                  <c:v>1.3443000000000001</c:v>
                </c:pt>
                <c:pt idx="348">
                  <c:v>1.3479000000000001</c:v>
                </c:pt>
                <c:pt idx="349">
                  <c:v>1.3489</c:v>
                </c:pt>
                <c:pt idx="350">
                  <c:v>1.3492</c:v>
                </c:pt>
                <c:pt idx="351">
                  <c:v>1.3521000000000001</c:v>
                </c:pt>
                <c:pt idx="352">
                  <c:v>1.3528</c:v>
                </c:pt>
                <c:pt idx="353">
                  <c:v>1.3524</c:v>
                </c:pt>
                <c:pt idx="354">
                  <c:v>1.3528</c:v>
                </c:pt>
                <c:pt idx="355">
                  <c:v>1.3563000000000001</c:v>
                </c:pt>
                <c:pt idx="356">
                  <c:v>1.3586</c:v>
                </c:pt>
                <c:pt idx="357">
                  <c:v>1.3605</c:v>
                </c:pt>
                <c:pt idx="358">
                  <c:v>1.3641000000000001</c:v>
                </c:pt>
                <c:pt idx="359">
                  <c:v>1.3660000000000001</c:v>
                </c:pt>
                <c:pt idx="360">
                  <c:v>1.3676999999999999</c:v>
                </c:pt>
                <c:pt idx="361">
                  <c:v>1.3695999999999999</c:v>
                </c:pt>
                <c:pt idx="362">
                  <c:v>1.3725000000000001</c:v>
                </c:pt>
                <c:pt idx="363">
                  <c:v>1.3744000000000001</c:v>
                </c:pt>
                <c:pt idx="364">
                  <c:v>1.3756999999999999</c:v>
                </c:pt>
                <c:pt idx="365">
                  <c:v>1.379</c:v>
                </c:pt>
                <c:pt idx="366">
                  <c:v>1.3818999999999999</c:v>
                </c:pt>
                <c:pt idx="367">
                  <c:v>1.3851</c:v>
                </c:pt>
                <c:pt idx="368">
                  <c:v>1.3874</c:v>
                </c:pt>
                <c:pt idx="369">
                  <c:v>1.3884000000000001</c:v>
                </c:pt>
                <c:pt idx="370">
                  <c:v>1.3926000000000001</c:v>
                </c:pt>
                <c:pt idx="371">
                  <c:v>1.3945000000000001</c:v>
                </c:pt>
                <c:pt idx="372">
                  <c:v>1.3965000000000001</c:v>
                </c:pt>
                <c:pt idx="373">
                  <c:v>1.3987000000000001</c:v>
                </c:pt>
                <c:pt idx="374">
                  <c:v>1.401</c:v>
                </c:pt>
                <c:pt idx="375">
                  <c:v>1.4036</c:v>
                </c:pt>
                <c:pt idx="376">
                  <c:v>1.4068000000000001</c:v>
                </c:pt>
                <c:pt idx="377">
                  <c:v>1.411</c:v>
                </c:pt>
                <c:pt idx="378">
                  <c:v>1.4117</c:v>
                </c:pt>
                <c:pt idx="379">
                  <c:v>1.4149</c:v>
                </c:pt>
                <c:pt idx="380">
                  <c:v>1.4175</c:v>
                </c:pt>
                <c:pt idx="381">
                  <c:v>1.4191</c:v>
                </c:pt>
                <c:pt idx="382">
                  <c:v>1.4214</c:v>
                </c:pt>
                <c:pt idx="383">
                  <c:v>1.4239999999999999</c:v>
                </c:pt>
                <c:pt idx="384">
                  <c:v>1.4269000000000001</c:v>
                </c:pt>
                <c:pt idx="385">
                  <c:v>1.4308000000000001</c:v>
                </c:pt>
                <c:pt idx="386">
                  <c:v>1.4317</c:v>
                </c:pt>
                <c:pt idx="387">
                  <c:v>1.4342999999999999</c:v>
                </c:pt>
                <c:pt idx="388">
                  <c:v>1.4366000000000001</c:v>
                </c:pt>
                <c:pt idx="389">
                  <c:v>1.4389000000000001</c:v>
                </c:pt>
                <c:pt idx="390">
                  <c:v>1.4427000000000001</c:v>
                </c:pt>
                <c:pt idx="391">
                  <c:v>1.4443999999999999</c:v>
                </c:pt>
                <c:pt idx="392">
                  <c:v>1.4476</c:v>
                </c:pt>
                <c:pt idx="393">
                  <c:v>1.4489000000000001</c:v>
                </c:pt>
                <c:pt idx="394">
                  <c:v>1.4531000000000001</c:v>
                </c:pt>
                <c:pt idx="395">
                  <c:v>1.4538</c:v>
                </c:pt>
                <c:pt idx="396">
                  <c:v>1.4562999999999999</c:v>
                </c:pt>
                <c:pt idx="397">
                  <c:v>1.4596</c:v>
                </c:pt>
                <c:pt idx="398">
                  <c:v>1.4596</c:v>
                </c:pt>
                <c:pt idx="399">
                  <c:v>1.4621999999999999</c:v>
                </c:pt>
                <c:pt idx="400">
                  <c:v>1.4643999999999999</c:v>
                </c:pt>
                <c:pt idx="401">
                  <c:v>1.4674</c:v>
                </c:pt>
                <c:pt idx="402">
                  <c:v>1.4699</c:v>
                </c:pt>
                <c:pt idx="403">
                  <c:v>1.4702999999999999</c:v>
                </c:pt>
                <c:pt idx="404">
                  <c:v>1.4732000000000001</c:v>
                </c:pt>
                <c:pt idx="405">
                  <c:v>1.4754</c:v>
                </c:pt>
                <c:pt idx="406">
                  <c:v>1.4771000000000001</c:v>
                </c:pt>
                <c:pt idx="407">
                  <c:v>1.4813000000000001</c:v>
                </c:pt>
                <c:pt idx="408">
                  <c:v>1.4819</c:v>
                </c:pt>
                <c:pt idx="409">
                  <c:v>1.4839</c:v>
                </c:pt>
                <c:pt idx="410">
                  <c:v>1.4855</c:v>
                </c:pt>
                <c:pt idx="411">
                  <c:v>1.4906999999999999</c:v>
                </c:pt>
                <c:pt idx="412">
                  <c:v>1.4910000000000001</c:v>
                </c:pt>
                <c:pt idx="413">
                  <c:v>1.4932000000000001</c:v>
                </c:pt>
                <c:pt idx="414">
                  <c:v>1.4948999999999999</c:v>
                </c:pt>
                <c:pt idx="415">
                  <c:v>1.4991000000000001</c:v>
                </c:pt>
                <c:pt idx="416">
                  <c:v>1.5013000000000001</c:v>
                </c:pt>
                <c:pt idx="417">
                  <c:v>1.5029999999999999</c:v>
                </c:pt>
                <c:pt idx="418">
                  <c:v>1.5048999999999999</c:v>
                </c:pt>
                <c:pt idx="419">
                  <c:v>1.5085</c:v>
                </c:pt>
                <c:pt idx="420">
                  <c:v>1.5114000000000001</c:v>
                </c:pt>
                <c:pt idx="421">
                  <c:v>1.5136000000000001</c:v>
                </c:pt>
                <c:pt idx="422">
                  <c:v>1.5148999999999999</c:v>
                </c:pt>
                <c:pt idx="423">
                  <c:v>1.5159</c:v>
                </c:pt>
                <c:pt idx="424">
                  <c:v>1.5198</c:v>
                </c:pt>
                <c:pt idx="425">
                  <c:v>1.5226999999999999</c:v>
                </c:pt>
                <c:pt idx="426">
                  <c:v>1.5263</c:v>
                </c:pt>
                <c:pt idx="427">
                  <c:v>1.5268999999999999</c:v>
                </c:pt>
                <c:pt idx="428">
                  <c:v>1.5305</c:v>
                </c:pt>
                <c:pt idx="429">
                  <c:v>1.5324</c:v>
                </c:pt>
                <c:pt idx="430">
                  <c:v>1.5357000000000001</c:v>
                </c:pt>
                <c:pt idx="431">
                  <c:v>1.5366</c:v>
                </c:pt>
                <c:pt idx="432">
                  <c:v>1.5386</c:v>
                </c:pt>
                <c:pt idx="433">
                  <c:v>1.5418000000000001</c:v>
                </c:pt>
                <c:pt idx="434">
                  <c:v>1.5430999999999999</c:v>
                </c:pt>
                <c:pt idx="435">
                  <c:v>1.5444</c:v>
                </c:pt>
                <c:pt idx="436">
                  <c:v>1.5488999999999999</c:v>
                </c:pt>
                <c:pt idx="437">
                  <c:v>1.5518000000000001</c:v>
                </c:pt>
                <c:pt idx="438">
                  <c:v>1.5522</c:v>
                </c:pt>
                <c:pt idx="439">
                  <c:v>1.5548</c:v>
                </c:pt>
                <c:pt idx="440">
                  <c:v>1.5580000000000001</c:v>
                </c:pt>
                <c:pt idx="441">
                  <c:v>1.5609</c:v>
                </c:pt>
                <c:pt idx="442">
                  <c:v>1.5638000000000001</c:v>
                </c:pt>
                <c:pt idx="443">
                  <c:v>1.5650999999999999</c:v>
                </c:pt>
                <c:pt idx="444">
                  <c:v>1.5680000000000001</c:v>
                </c:pt>
                <c:pt idx="445">
                  <c:v>1.5716000000000001</c:v>
                </c:pt>
                <c:pt idx="446">
                  <c:v>1.5712999999999999</c:v>
                </c:pt>
                <c:pt idx="447">
                  <c:v>1.5739000000000001</c:v>
                </c:pt>
                <c:pt idx="448">
                  <c:v>1.5750999999999999</c:v>
                </c:pt>
                <c:pt idx="449">
                  <c:v>1.5770999999999999</c:v>
                </c:pt>
                <c:pt idx="450">
                  <c:v>1.58</c:v>
                </c:pt>
                <c:pt idx="451">
                  <c:v>1.5815999999999999</c:v>
                </c:pt>
                <c:pt idx="452">
                  <c:v>1.5845</c:v>
                </c:pt>
                <c:pt idx="453">
                  <c:v>1.5887</c:v>
                </c:pt>
                <c:pt idx="454">
                  <c:v>1.5896999999999999</c:v>
                </c:pt>
                <c:pt idx="455">
                  <c:v>1.5939000000000001</c:v>
                </c:pt>
                <c:pt idx="456">
                  <c:v>1.5949</c:v>
                </c:pt>
                <c:pt idx="457">
                  <c:v>1.5981000000000001</c:v>
                </c:pt>
                <c:pt idx="458">
                  <c:v>1.5985</c:v>
                </c:pt>
                <c:pt idx="459">
                  <c:v>1.601</c:v>
                </c:pt>
                <c:pt idx="460">
                  <c:v>1.6032999999999999</c:v>
                </c:pt>
                <c:pt idx="461">
                  <c:v>1.6040000000000001</c:v>
                </c:pt>
                <c:pt idx="462">
                  <c:v>1.6059000000000001</c:v>
                </c:pt>
                <c:pt idx="463">
                  <c:v>1.6097999999999999</c:v>
                </c:pt>
                <c:pt idx="464">
                  <c:v>1.6101000000000001</c:v>
                </c:pt>
                <c:pt idx="465">
                  <c:v>1.6120000000000001</c:v>
                </c:pt>
                <c:pt idx="466">
                  <c:v>1.615</c:v>
                </c:pt>
                <c:pt idx="467">
                  <c:v>1.6166</c:v>
                </c:pt>
                <c:pt idx="468">
                  <c:v>1.6201000000000001</c:v>
                </c:pt>
                <c:pt idx="469">
                  <c:v>1.6224000000000001</c:v>
                </c:pt>
                <c:pt idx="470">
                  <c:v>1.6247</c:v>
                </c:pt>
                <c:pt idx="471">
                  <c:v>1.6273</c:v>
                </c:pt>
                <c:pt idx="472">
                  <c:v>1.6278999999999999</c:v>
                </c:pt>
                <c:pt idx="473">
                  <c:v>1.6305000000000001</c:v>
                </c:pt>
                <c:pt idx="474">
                  <c:v>1.6294999999999999</c:v>
                </c:pt>
                <c:pt idx="475">
                  <c:v>1.6347</c:v>
                </c:pt>
                <c:pt idx="476">
                  <c:v>1.6378999999999999</c:v>
                </c:pt>
                <c:pt idx="477">
                  <c:v>1.6392</c:v>
                </c:pt>
                <c:pt idx="478">
                  <c:v>1.6395999999999999</c:v>
                </c:pt>
                <c:pt idx="479">
                  <c:v>1.6444000000000001</c:v>
                </c:pt>
                <c:pt idx="480">
                  <c:v>1.6454</c:v>
                </c:pt>
                <c:pt idx="481">
                  <c:v>1.6486000000000001</c:v>
                </c:pt>
                <c:pt idx="482">
                  <c:v>1.6506000000000001</c:v>
                </c:pt>
                <c:pt idx="483">
                  <c:v>1.6509</c:v>
                </c:pt>
                <c:pt idx="484">
                  <c:v>1.6525000000000001</c:v>
                </c:pt>
                <c:pt idx="485">
                  <c:v>1.6551</c:v>
                </c:pt>
                <c:pt idx="486">
                  <c:v>1.6583000000000001</c:v>
                </c:pt>
                <c:pt idx="487">
                  <c:v>1.6606000000000001</c:v>
                </c:pt>
                <c:pt idx="488">
                  <c:v>1.6637999999999999</c:v>
                </c:pt>
                <c:pt idx="489">
                  <c:v>1.6671</c:v>
                </c:pt>
                <c:pt idx="490">
                  <c:v>1.6693</c:v>
                </c:pt>
                <c:pt idx="491">
                  <c:v>1.6713</c:v>
                </c:pt>
                <c:pt idx="492">
                  <c:v>1.6738999999999999</c:v>
                </c:pt>
                <c:pt idx="493">
                  <c:v>1.6741999999999999</c:v>
                </c:pt>
                <c:pt idx="494">
                  <c:v>1.6760999999999999</c:v>
                </c:pt>
                <c:pt idx="495">
                  <c:v>1.68</c:v>
                </c:pt>
                <c:pt idx="496">
                  <c:v>1.6822999999999999</c:v>
                </c:pt>
                <c:pt idx="497">
                  <c:v>1.6826000000000001</c:v>
                </c:pt>
                <c:pt idx="498">
                  <c:v>1.6852</c:v>
                </c:pt>
                <c:pt idx="499">
                  <c:v>1.6868000000000001</c:v>
                </c:pt>
                <c:pt idx="500">
                  <c:v>1.6900999999999999</c:v>
                </c:pt>
                <c:pt idx="501">
                  <c:v>1.6936</c:v>
                </c:pt>
                <c:pt idx="502">
                  <c:v>1.6942999999999999</c:v>
                </c:pt>
                <c:pt idx="503">
                  <c:v>1.6981999999999999</c:v>
                </c:pt>
                <c:pt idx="504">
                  <c:v>1.6975</c:v>
                </c:pt>
                <c:pt idx="505">
                  <c:v>1.6994</c:v>
                </c:pt>
                <c:pt idx="506">
                  <c:v>1.7027000000000001</c:v>
                </c:pt>
                <c:pt idx="507">
                  <c:v>1.7061999999999999</c:v>
                </c:pt>
                <c:pt idx="508">
                  <c:v>1.7092000000000001</c:v>
                </c:pt>
                <c:pt idx="509">
                  <c:v>1.7101</c:v>
                </c:pt>
                <c:pt idx="510">
                  <c:v>1.7153</c:v>
                </c:pt>
                <c:pt idx="511">
                  <c:v>1.7165999999999999</c:v>
                </c:pt>
                <c:pt idx="512">
                  <c:v>1.7218</c:v>
                </c:pt>
                <c:pt idx="513">
                  <c:v>1.7198</c:v>
                </c:pt>
                <c:pt idx="514">
                  <c:v>1.7237</c:v>
                </c:pt>
                <c:pt idx="515">
                  <c:v>1.726</c:v>
                </c:pt>
                <c:pt idx="516">
                  <c:v>1.7304999999999999</c:v>
                </c:pt>
                <c:pt idx="517">
                  <c:v>1.7331000000000001</c:v>
                </c:pt>
                <c:pt idx="518">
                  <c:v>1.7343999999999999</c:v>
                </c:pt>
                <c:pt idx="519">
                  <c:v>1.7351000000000001</c:v>
                </c:pt>
                <c:pt idx="520">
                  <c:v>1.7402</c:v>
                </c:pt>
                <c:pt idx="521">
                  <c:v>1.7408999999999999</c:v>
                </c:pt>
                <c:pt idx="522">
                  <c:v>1.7431000000000001</c:v>
                </c:pt>
                <c:pt idx="523">
                  <c:v>1.7457</c:v>
                </c:pt>
                <c:pt idx="524">
                  <c:v>1.7466999999999999</c:v>
                </c:pt>
                <c:pt idx="525">
                  <c:v>1.748</c:v>
                </c:pt>
                <c:pt idx="526">
                  <c:v>1.7524999999999999</c:v>
                </c:pt>
                <c:pt idx="527">
                  <c:v>1.7542</c:v>
                </c:pt>
                <c:pt idx="528">
                  <c:v>1.7554000000000001</c:v>
                </c:pt>
                <c:pt idx="529">
                  <c:v>1.7571000000000001</c:v>
                </c:pt>
                <c:pt idx="530">
                  <c:v>1.7635000000000001</c:v>
                </c:pt>
                <c:pt idx="531">
                  <c:v>1.7613000000000001</c:v>
                </c:pt>
                <c:pt idx="532">
                  <c:v>1.7658</c:v>
                </c:pt>
                <c:pt idx="533">
                  <c:v>1.7681</c:v>
                </c:pt>
                <c:pt idx="534">
                  <c:v>1.7694000000000001</c:v>
                </c:pt>
                <c:pt idx="535">
                  <c:v>1.7733000000000001</c:v>
                </c:pt>
                <c:pt idx="536">
                  <c:v>1.7745</c:v>
                </c:pt>
                <c:pt idx="537">
                  <c:v>1.7778</c:v>
                </c:pt>
                <c:pt idx="538">
                  <c:v>1.7806999999999999</c:v>
                </c:pt>
                <c:pt idx="539">
                  <c:v>1.7806999999999999</c:v>
                </c:pt>
                <c:pt idx="540">
                  <c:v>1.7839</c:v>
                </c:pt>
                <c:pt idx="541">
                  <c:v>1.7865</c:v>
                </c:pt>
                <c:pt idx="542">
                  <c:v>1.7904</c:v>
                </c:pt>
                <c:pt idx="543">
                  <c:v>1.792</c:v>
                </c:pt>
                <c:pt idx="544">
                  <c:v>1.7924</c:v>
                </c:pt>
                <c:pt idx="545">
                  <c:v>1.7943</c:v>
                </c:pt>
                <c:pt idx="546">
                  <c:v>1.7979000000000001</c:v>
                </c:pt>
                <c:pt idx="547">
                  <c:v>1.7968999999999999</c:v>
                </c:pt>
                <c:pt idx="548">
                  <c:v>1.8024</c:v>
                </c:pt>
                <c:pt idx="549">
                  <c:v>1.804</c:v>
                </c:pt>
                <c:pt idx="550">
                  <c:v>1.8079000000000001</c:v>
                </c:pt>
                <c:pt idx="551">
                  <c:v>1.8098000000000001</c:v>
                </c:pt>
                <c:pt idx="552">
                  <c:v>1.8124</c:v>
                </c:pt>
                <c:pt idx="553">
                  <c:v>1.8140000000000001</c:v>
                </c:pt>
                <c:pt idx="554">
                  <c:v>1.8166</c:v>
                </c:pt>
                <c:pt idx="555">
                  <c:v>1.8172999999999999</c:v>
                </c:pt>
                <c:pt idx="556">
                  <c:v>1.8205</c:v>
                </c:pt>
                <c:pt idx="557">
                  <c:v>1.8221000000000001</c:v>
                </c:pt>
                <c:pt idx="558">
                  <c:v>1.8244</c:v>
                </c:pt>
                <c:pt idx="559">
                  <c:v>1.8280000000000001</c:v>
                </c:pt>
                <c:pt idx="560">
                  <c:v>1.8286</c:v>
                </c:pt>
                <c:pt idx="561">
                  <c:v>1.8322000000000001</c:v>
                </c:pt>
                <c:pt idx="562">
                  <c:v>1.8364</c:v>
                </c:pt>
                <c:pt idx="563">
                  <c:v>1.8372999999999999</c:v>
                </c:pt>
                <c:pt idx="564">
                  <c:v>1.8383</c:v>
                </c:pt>
                <c:pt idx="565">
                  <c:v>1.8411999999999999</c:v>
                </c:pt>
                <c:pt idx="566">
                  <c:v>1.8458000000000001</c:v>
                </c:pt>
                <c:pt idx="567">
                  <c:v>1.8431999999999999</c:v>
                </c:pt>
                <c:pt idx="568">
                  <c:v>1.8461000000000001</c:v>
                </c:pt>
                <c:pt idx="569">
                  <c:v>1.8480000000000001</c:v>
                </c:pt>
                <c:pt idx="570">
                  <c:v>1.8529</c:v>
                </c:pt>
                <c:pt idx="571">
                  <c:v>1.8515999999999999</c:v>
                </c:pt>
                <c:pt idx="572">
                  <c:v>1.8545</c:v>
                </c:pt>
                <c:pt idx="573">
                  <c:v>1.8584000000000001</c:v>
                </c:pt>
                <c:pt idx="574">
                  <c:v>1.8623000000000001</c:v>
                </c:pt>
                <c:pt idx="575">
                  <c:v>1.8632</c:v>
                </c:pt>
                <c:pt idx="576">
                  <c:v>1.8662000000000001</c:v>
                </c:pt>
                <c:pt idx="577">
                  <c:v>1.8654999999999999</c:v>
                </c:pt>
                <c:pt idx="578">
                  <c:v>1.8723000000000001</c:v>
                </c:pt>
                <c:pt idx="579">
                  <c:v>1.8723000000000001</c:v>
                </c:pt>
                <c:pt idx="580">
                  <c:v>1.8762000000000001</c:v>
                </c:pt>
                <c:pt idx="581">
                  <c:v>1.8765000000000001</c:v>
                </c:pt>
                <c:pt idx="582">
                  <c:v>1.8804000000000001</c:v>
                </c:pt>
                <c:pt idx="583">
                  <c:v>1.8804000000000001</c:v>
                </c:pt>
                <c:pt idx="584">
                  <c:v>1.8843000000000001</c:v>
                </c:pt>
                <c:pt idx="585">
                  <c:v>1.8858999999999999</c:v>
                </c:pt>
                <c:pt idx="586">
                  <c:v>1.8897999999999999</c:v>
                </c:pt>
                <c:pt idx="587">
                  <c:v>1.8914</c:v>
                </c:pt>
                <c:pt idx="588">
                  <c:v>1.8936999999999999</c:v>
                </c:pt>
                <c:pt idx="589">
                  <c:v>1.8946000000000001</c:v>
                </c:pt>
                <c:pt idx="590">
                  <c:v>1.8988</c:v>
                </c:pt>
                <c:pt idx="591">
                  <c:v>1.8995</c:v>
                </c:pt>
                <c:pt idx="592">
                  <c:v>1.9014</c:v>
                </c:pt>
                <c:pt idx="593">
                  <c:v>1.9039999999999999</c:v>
                </c:pt>
                <c:pt idx="594">
                  <c:v>1.9101999999999999</c:v>
                </c:pt>
                <c:pt idx="595">
                  <c:v>1.9098999999999999</c:v>
                </c:pt>
                <c:pt idx="596">
                  <c:v>1.9137</c:v>
                </c:pt>
                <c:pt idx="597">
                  <c:v>1.9176</c:v>
                </c:pt>
                <c:pt idx="598">
                  <c:v>1.9228000000000001</c:v>
                </c:pt>
                <c:pt idx="599">
                  <c:v>1.9240999999999999</c:v>
                </c:pt>
                <c:pt idx="600">
                  <c:v>1.927</c:v>
                </c:pt>
                <c:pt idx="601">
                  <c:v>1.9298999999999999</c:v>
                </c:pt>
                <c:pt idx="602">
                  <c:v>1.9340999999999999</c:v>
                </c:pt>
                <c:pt idx="603">
                  <c:v>1.9319</c:v>
                </c:pt>
                <c:pt idx="604">
                  <c:v>1.9370000000000001</c:v>
                </c:pt>
                <c:pt idx="605">
                  <c:v>1.9390000000000001</c:v>
                </c:pt>
                <c:pt idx="606">
                  <c:v>1.9409000000000001</c:v>
                </c:pt>
                <c:pt idx="607">
                  <c:v>1.9429000000000001</c:v>
                </c:pt>
                <c:pt idx="608">
                  <c:v>1.9458</c:v>
                </c:pt>
                <c:pt idx="609">
                  <c:v>1.9468000000000001</c:v>
                </c:pt>
                <c:pt idx="610">
                  <c:v>1.9502999999999999</c:v>
                </c:pt>
                <c:pt idx="611">
                  <c:v>1.9519</c:v>
                </c:pt>
                <c:pt idx="612">
                  <c:v>1.9541999999999999</c:v>
                </c:pt>
                <c:pt idx="613">
                  <c:v>1.9571000000000001</c:v>
                </c:pt>
                <c:pt idx="614">
                  <c:v>1.962</c:v>
                </c:pt>
                <c:pt idx="615">
                  <c:v>1.9613</c:v>
                </c:pt>
                <c:pt idx="616">
                  <c:v>1.9616</c:v>
                </c:pt>
                <c:pt idx="617">
                  <c:v>1.9645999999999999</c:v>
                </c:pt>
                <c:pt idx="618">
                  <c:v>1.9694</c:v>
                </c:pt>
                <c:pt idx="619">
                  <c:v>1.9697</c:v>
                </c:pt>
                <c:pt idx="620">
                  <c:v>1.9714</c:v>
                </c:pt>
                <c:pt idx="621">
                  <c:v>1.9736</c:v>
                </c:pt>
                <c:pt idx="622">
                  <c:v>1.9759</c:v>
                </c:pt>
                <c:pt idx="623">
                  <c:v>1.9795</c:v>
                </c:pt>
                <c:pt idx="624">
                  <c:v>1.982</c:v>
                </c:pt>
                <c:pt idx="625">
                  <c:v>1.9837</c:v>
                </c:pt>
                <c:pt idx="626">
                  <c:v>1.9850000000000001</c:v>
                </c:pt>
                <c:pt idx="627">
                  <c:v>1.9879</c:v>
                </c:pt>
                <c:pt idx="628">
                  <c:v>1.9926999999999999</c:v>
                </c:pt>
                <c:pt idx="629">
                  <c:v>1.994</c:v>
                </c:pt>
                <c:pt idx="630">
                  <c:v>1.9950000000000001</c:v>
                </c:pt>
                <c:pt idx="631">
                  <c:v>1.996</c:v>
                </c:pt>
                <c:pt idx="632">
                  <c:v>1.9992000000000001</c:v>
                </c:pt>
                <c:pt idx="633">
                  <c:v>2.0028000000000001</c:v>
                </c:pt>
                <c:pt idx="634">
                  <c:v>2.0041000000000002</c:v>
                </c:pt>
                <c:pt idx="635">
                  <c:v>2.0053000000000001</c:v>
                </c:pt>
                <c:pt idx="636">
                  <c:v>2.0085999999999999</c:v>
                </c:pt>
                <c:pt idx="637">
                  <c:v>2.0099</c:v>
                </c:pt>
                <c:pt idx="638">
                  <c:v>2.0133999999999999</c:v>
                </c:pt>
                <c:pt idx="639">
                  <c:v>2.016</c:v>
                </c:pt>
                <c:pt idx="640">
                  <c:v>2.0175999999999998</c:v>
                </c:pt>
                <c:pt idx="641">
                  <c:v>2.0196000000000001</c:v>
                </c:pt>
                <c:pt idx="642">
                  <c:v>2.0219</c:v>
                </c:pt>
                <c:pt idx="643">
                  <c:v>2.0251000000000001</c:v>
                </c:pt>
                <c:pt idx="644">
                  <c:v>2.0283000000000002</c:v>
                </c:pt>
                <c:pt idx="645">
                  <c:v>2.0293000000000001</c:v>
                </c:pt>
                <c:pt idx="646">
                  <c:v>2.0306000000000002</c:v>
                </c:pt>
                <c:pt idx="647">
                  <c:v>2.0341999999999998</c:v>
                </c:pt>
                <c:pt idx="648">
                  <c:v>2.0392999999999999</c:v>
                </c:pt>
                <c:pt idx="649">
                  <c:v>2.0402999999999998</c:v>
                </c:pt>
                <c:pt idx="650">
                  <c:v>2.0413000000000001</c:v>
                </c:pt>
                <c:pt idx="651">
                  <c:v>2.0457999999999998</c:v>
                </c:pt>
                <c:pt idx="652">
                  <c:v>2.0503</c:v>
                </c:pt>
                <c:pt idx="653">
                  <c:v>2.0503</c:v>
                </c:pt>
                <c:pt idx="654">
                  <c:v>2.0539000000000001</c:v>
                </c:pt>
                <c:pt idx="655">
                  <c:v>2.0571000000000002</c:v>
                </c:pt>
                <c:pt idx="656">
                  <c:v>2.0583999999999998</c:v>
                </c:pt>
                <c:pt idx="657">
                  <c:v>2.0623</c:v>
                </c:pt>
                <c:pt idx="658">
                  <c:v>2.0659000000000001</c:v>
                </c:pt>
                <c:pt idx="659">
                  <c:v>2.0655999999999999</c:v>
                </c:pt>
                <c:pt idx="660">
                  <c:v>2.0680999999999998</c:v>
                </c:pt>
                <c:pt idx="661">
                  <c:v>2.0693999999999999</c:v>
                </c:pt>
                <c:pt idx="662">
                  <c:v>2.0762</c:v>
                </c:pt>
                <c:pt idx="663">
                  <c:v>2.0752999999999999</c:v>
                </c:pt>
                <c:pt idx="664">
                  <c:v>2.0788000000000002</c:v>
                </c:pt>
                <c:pt idx="665">
                  <c:v>2.0800999999999998</c:v>
                </c:pt>
                <c:pt idx="666">
                  <c:v>2.0836999999999999</c:v>
                </c:pt>
                <c:pt idx="667">
                  <c:v>2.085</c:v>
                </c:pt>
                <c:pt idx="668">
                  <c:v>2.0882000000000001</c:v>
                </c:pt>
                <c:pt idx="669">
                  <c:v>2.0908000000000002</c:v>
                </c:pt>
                <c:pt idx="670">
                  <c:v>2.0939999999999999</c:v>
                </c:pt>
                <c:pt idx="671">
                  <c:v>2.0960000000000001</c:v>
                </c:pt>
                <c:pt idx="672">
                  <c:v>2.0973000000000002</c:v>
                </c:pt>
                <c:pt idx="673">
                  <c:v>2.1017999999999999</c:v>
                </c:pt>
                <c:pt idx="674">
                  <c:v>2.1012</c:v>
                </c:pt>
                <c:pt idx="675">
                  <c:v>2.1038000000000001</c:v>
                </c:pt>
                <c:pt idx="676">
                  <c:v>2.1053999999999999</c:v>
                </c:pt>
                <c:pt idx="677">
                  <c:v>2.1086</c:v>
                </c:pt>
                <c:pt idx="678">
                  <c:v>2.1122000000000001</c:v>
                </c:pt>
                <c:pt idx="679">
                  <c:v>2.1154000000000002</c:v>
                </c:pt>
                <c:pt idx="680">
                  <c:v>2.1160999999999999</c:v>
                </c:pt>
                <c:pt idx="681">
                  <c:v>2.1190000000000002</c:v>
                </c:pt>
                <c:pt idx="682">
                  <c:v>2.1232000000000002</c:v>
                </c:pt>
                <c:pt idx="683">
                  <c:v>2.1248</c:v>
                </c:pt>
                <c:pt idx="684">
                  <c:v>2.1280000000000001</c:v>
                </c:pt>
                <c:pt idx="685">
                  <c:v>2.13</c:v>
                </c:pt>
                <c:pt idx="686">
                  <c:v>2.1335000000000002</c:v>
                </c:pt>
                <c:pt idx="687">
                  <c:v>2.1335000000000002</c:v>
                </c:pt>
                <c:pt idx="688">
                  <c:v>2.1355</c:v>
                </c:pt>
                <c:pt idx="689">
                  <c:v>2.1377000000000002</c:v>
                </c:pt>
                <c:pt idx="690">
                  <c:v>2.1429</c:v>
                </c:pt>
                <c:pt idx="691">
                  <c:v>2.1425999999999998</c:v>
                </c:pt>
                <c:pt idx="692">
                  <c:v>2.1448999999999998</c:v>
                </c:pt>
                <c:pt idx="693">
                  <c:v>2.1465000000000001</c:v>
                </c:pt>
                <c:pt idx="694">
                  <c:v>2.1509999999999998</c:v>
                </c:pt>
                <c:pt idx="695">
                  <c:v>2.1516999999999999</c:v>
                </c:pt>
                <c:pt idx="696">
                  <c:v>2.1536</c:v>
                </c:pt>
                <c:pt idx="697">
                  <c:v>2.1562000000000001</c:v>
                </c:pt>
                <c:pt idx="698">
                  <c:v>2.1594000000000002</c:v>
                </c:pt>
                <c:pt idx="699">
                  <c:v>2.1617000000000002</c:v>
                </c:pt>
                <c:pt idx="700">
                  <c:v>2.1604000000000001</c:v>
                </c:pt>
                <c:pt idx="701">
                  <c:v>2.1640000000000001</c:v>
                </c:pt>
                <c:pt idx="702">
                  <c:v>2.1688000000000001</c:v>
                </c:pt>
                <c:pt idx="703">
                  <c:v>2.1690999999999998</c:v>
                </c:pt>
                <c:pt idx="704">
                  <c:v>2.1703999999999999</c:v>
                </c:pt>
                <c:pt idx="705">
                  <c:v>2.1732999999999998</c:v>
                </c:pt>
                <c:pt idx="706">
                  <c:v>2.1776</c:v>
                </c:pt>
                <c:pt idx="707">
                  <c:v>2.1781999999999999</c:v>
                </c:pt>
                <c:pt idx="708">
                  <c:v>2.1808000000000001</c:v>
                </c:pt>
                <c:pt idx="709">
                  <c:v>2.1827000000000001</c:v>
                </c:pt>
                <c:pt idx="710">
                  <c:v>2.1865999999999999</c:v>
                </c:pt>
                <c:pt idx="711">
                  <c:v>2.1894999999999998</c:v>
                </c:pt>
                <c:pt idx="712">
                  <c:v>2.1905000000000001</c:v>
                </c:pt>
                <c:pt idx="713">
                  <c:v>2.1949999999999998</c:v>
                </c:pt>
                <c:pt idx="714">
                  <c:v>2.198</c:v>
                </c:pt>
                <c:pt idx="715">
                  <c:v>2.1996000000000002</c:v>
                </c:pt>
                <c:pt idx="716">
                  <c:v>2.2002000000000002</c:v>
                </c:pt>
                <c:pt idx="717">
                  <c:v>2.2040999999999999</c:v>
                </c:pt>
                <c:pt idx="718">
                  <c:v>2.2069999999999999</c:v>
                </c:pt>
                <c:pt idx="719">
                  <c:v>2.2080000000000002</c:v>
                </c:pt>
                <c:pt idx="720">
                  <c:v>2.2115</c:v>
                </c:pt>
                <c:pt idx="721">
                  <c:v>2.2147999999999999</c:v>
                </c:pt>
                <c:pt idx="722">
                  <c:v>2.2187000000000001</c:v>
                </c:pt>
                <c:pt idx="723">
                  <c:v>2.2195999999999998</c:v>
                </c:pt>
                <c:pt idx="724">
                  <c:v>2.2195999999999998</c:v>
                </c:pt>
                <c:pt idx="725">
                  <c:v>2.2216</c:v>
                </c:pt>
                <c:pt idx="726">
                  <c:v>2.2235</c:v>
                </c:pt>
                <c:pt idx="727">
                  <c:v>2.2263999999999999</c:v>
                </c:pt>
                <c:pt idx="728">
                  <c:v>2.23</c:v>
                </c:pt>
                <c:pt idx="729">
                  <c:v>2.2319</c:v>
                </c:pt>
                <c:pt idx="730">
                  <c:v>2.2357999999999998</c:v>
                </c:pt>
                <c:pt idx="731">
                  <c:v>2.2370999999999999</c:v>
                </c:pt>
                <c:pt idx="732">
                  <c:v>2.2400000000000002</c:v>
                </c:pt>
                <c:pt idx="733">
                  <c:v>2.2433000000000001</c:v>
                </c:pt>
                <c:pt idx="734">
                  <c:v>2.2446000000000002</c:v>
                </c:pt>
                <c:pt idx="735">
                  <c:v>2.2475000000000001</c:v>
                </c:pt>
                <c:pt idx="736">
                  <c:v>2.2496999999999998</c:v>
                </c:pt>
                <c:pt idx="737">
                  <c:v>2.2519999999999998</c:v>
                </c:pt>
                <c:pt idx="738">
                  <c:v>2.2536</c:v>
                </c:pt>
                <c:pt idx="739">
                  <c:v>2.2587999999999999</c:v>
                </c:pt>
                <c:pt idx="740">
                  <c:v>2.2610999999999999</c:v>
                </c:pt>
                <c:pt idx="741">
                  <c:v>2.2624</c:v>
                </c:pt>
                <c:pt idx="742">
                  <c:v>2.2637</c:v>
                </c:pt>
                <c:pt idx="743">
                  <c:v>2.2679</c:v>
                </c:pt>
                <c:pt idx="744">
                  <c:v>2.2717999999999998</c:v>
                </c:pt>
                <c:pt idx="745">
                  <c:v>2.2730999999999999</c:v>
                </c:pt>
                <c:pt idx="746">
                  <c:v>2.2768999999999999</c:v>
                </c:pt>
                <c:pt idx="747">
                  <c:v>2.2797999999999998</c:v>
                </c:pt>
                <c:pt idx="748">
                  <c:v>2.2831000000000001</c:v>
                </c:pt>
                <c:pt idx="749">
                  <c:v>2.2837000000000001</c:v>
                </c:pt>
                <c:pt idx="750">
                  <c:v>2.2847</c:v>
                </c:pt>
                <c:pt idx="751">
                  <c:v>2.2873000000000001</c:v>
                </c:pt>
                <c:pt idx="752">
                  <c:v>2.2902</c:v>
                </c:pt>
                <c:pt idx="753">
                  <c:v>2.2917999999999998</c:v>
                </c:pt>
                <c:pt idx="754">
                  <c:v>2.2934000000000001</c:v>
                </c:pt>
                <c:pt idx="755">
                  <c:v>2.2953999999999999</c:v>
                </c:pt>
                <c:pt idx="756">
                  <c:v>2.3008999999999999</c:v>
                </c:pt>
                <c:pt idx="757">
                  <c:v>2.3025000000000002</c:v>
                </c:pt>
                <c:pt idx="758">
                  <c:v>2.3050999999999999</c:v>
                </c:pt>
                <c:pt idx="759">
                  <c:v>2.3069999999999999</c:v>
                </c:pt>
                <c:pt idx="760">
                  <c:v>2.3092999999999999</c:v>
                </c:pt>
                <c:pt idx="761">
                  <c:v>2.3121999999999998</c:v>
                </c:pt>
                <c:pt idx="762">
                  <c:v>2.3144999999999998</c:v>
                </c:pt>
                <c:pt idx="763">
                  <c:v>2.3161</c:v>
                </c:pt>
                <c:pt idx="764">
                  <c:v>2.3187000000000002</c:v>
                </c:pt>
                <c:pt idx="765">
                  <c:v>2.3210000000000002</c:v>
                </c:pt>
                <c:pt idx="766">
                  <c:v>2.3226</c:v>
                </c:pt>
                <c:pt idx="767">
                  <c:v>2.3254999999999999</c:v>
                </c:pt>
                <c:pt idx="768">
                  <c:v>2.3268</c:v>
                </c:pt>
                <c:pt idx="769">
                  <c:v>2.3294000000000001</c:v>
                </c:pt>
                <c:pt idx="770">
                  <c:v>2.3346</c:v>
                </c:pt>
                <c:pt idx="771">
                  <c:v>2.3342000000000001</c:v>
                </c:pt>
                <c:pt idx="772">
                  <c:v>2.3403999999999998</c:v>
                </c:pt>
                <c:pt idx="773">
                  <c:v>2.3403999999999998</c:v>
                </c:pt>
                <c:pt idx="774">
                  <c:v>2.3410000000000002</c:v>
                </c:pt>
                <c:pt idx="775">
                  <c:v>2.3445999999999998</c:v>
                </c:pt>
                <c:pt idx="776">
                  <c:v>2.3491</c:v>
                </c:pt>
                <c:pt idx="777">
                  <c:v>2.3523999999999998</c:v>
                </c:pt>
                <c:pt idx="778">
                  <c:v>2.3536999999999999</c:v>
                </c:pt>
                <c:pt idx="779">
                  <c:v>2.3559000000000001</c:v>
                </c:pt>
                <c:pt idx="780">
                  <c:v>2.3572000000000002</c:v>
                </c:pt>
                <c:pt idx="781">
                  <c:v>2.3595000000000002</c:v>
                </c:pt>
                <c:pt idx="782">
                  <c:v>2.3626999999999998</c:v>
                </c:pt>
                <c:pt idx="783">
                  <c:v>2.3643000000000001</c:v>
                </c:pt>
                <c:pt idx="784">
                  <c:v>2.3662999999999998</c:v>
                </c:pt>
                <c:pt idx="785">
                  <c:v>2.3689</c:v>
                </c:pt>
                <c:pt idx="786">
                  <c:v>2.3715000000000002</c:v>
                </c:pt>
                <c:pt idx="787">
                  <c:v>2.375</c:v>
                </c:pt>
                <c:pt idx="788">
                  <c:v>2.3765999999999998</c:v>
                </c:pt>
                <c:pt idx="789">
                  <c:v>2.3799000000000001</c:v>
                </c:pt>
                <c:pt idx="790">
                  <c:v>2.3831000000000002</c:v>
                </c:pt>
                <c:pt idx="791">
                  <c:v>2.3851</c:v>
                </c:pt>
                <c:pt idx="792">
                  <c:v>2.387</c:v>
                </c:pt>
                <c:pt idx="793">
                  <c:v>2.3902000000000001</c:v>
                </c:pt>
                <c:pt idx="794">
                  <c:v>2.3915000000000002</c:v>
                </c:pt>
                <c:pt idx="795">
                  <c:v>2.3950999999999998</c:v>
                </c:pt>
                <c:pt idx="796">
                  <c:v>2.3986000000000001</c:v>
                </c:pt>
                <c:pt idx="797">
                  <c:v>2.4005999999999998</c:v>
                </c:pt>
                <c:pt idx="798">
                  <c:v>2.4016000000000002</c:v>
                </c:pt>
                <c:pt idx="799">
                  <c:v>2.4018999999999999</c:v>
                </c:pt>
                <c:pt idx="800">
                  <c:v>2.4054000000000002</c:v>
                </c:pt>
                <c:pt idx="801">
                  <c:v>2.4087000000000001</c:v>
                </c:pt>
                <c:pt idx="802">
                  <c:v>2.4113000000000002</c:v>
                </c:pt>
                <c:pt idx="803">
                  <c:v>2.4119000000000002</c:v>
                </c:pt>
                <c:pt idx="804">
                  <c:v>2.4148000000000001</c:v>
                </c:pt>
                <c:pt idx="805">
                  <c:v>2.4155000000000002</c:v>
                </c:pt>
                <c:pt idx="806">
                  <c:v>2.4167999999999998</c:v>
                </c:pt>
                <c:pt idx="807">
                  <c:v>2.4216000000000002</c:v>
                </c:pt>
                <c:pt idx="808">
                  <c:v>2.4241999999999999</c:v>
                </c:pt>
                <c:pt idx="809">
                  <c:v>2.4249000000000001</c:v>
                </c:pt>
                <c:pt idx="810">
                  <c:v>2.4283999999999999</c:v>
                </c:pt>
                <c:pt idx="811">
                  <c:v>2.4300000000000002</c:v>
                </c:pt>
                <c:pt idx="812">
                  <c:v>2.4317000000000002</c:v>
                </c:pt>
                <c:pt idx="813">
                  <c:v>2.4339</c:v>
                </c:pt>
                <c:pt idx="814">
                  <c:v>2.4355000000000002</c:v>
                </c:pt>
                <c:pt idx="815">
                  <c:v>2.4398</c:v>
                </c:pt>
                <c:pt idx="816">
                  <c:v>2.4422999999999999</c:v>
                </c:pt>
                <c:pt idx="817">
                  <c:v>2.4443000000000001</c:v>
                </c:pt>
                <c:pt idx="818">
                  <c:v>2.4466000000000001</c:v>
                </c:pt>
                <c:pt idx="819">
                  <c:v>2.4485000000000001</c:v>
                </c:pt>
                <c:pt idx="820">
                  <c:v>2.4500999999999999</c:v>
                </c:pt>
                <c:pt idx="821">
                  <c:v>2.4537</c:v>
                </c:pt>
                <c:pt idx="822">
                  <c:v>2.4537</c:v>
                </c:pt>
                <c:pt idx="823">
                  <c:v>2.4579</c:v>
                </c:pt>
                <c:pt idx="824">
                  <c:v>2.4613999999999998</c:v>
                </c:pt>
                <c:pt idx="825">
                  <c:v>2.4624000000000001</c:v>
                </c:pt>
                <c:pt idx="826">
                  <c:v>2.4653</c:v>
                </c:pt>
                <c:pt idx="827">
                  <c:v>2.4679000000000002</c:v>
                </c:pt>
                <c:pt idx="828">
                  <c:v>2.4699</c:v>
                </c:pt>
                <c:pt idx="829">
                  <c:v>2.4718</c:v>
                </c:pt>
                <c:pt idx="830">
                  <c:v>2.4754</c:v>
                </c:pt>
                <c:pt idx="831">
                  <c:v>2.4782999999999999</c:v>
                </c:pt>
                <c:pt idx="832">
                  <c:v>2.4788999999999999</c:v>
                </c:pt>
                <c:pt idx="833">
                  <c:v>2.4822000000000002</c:v>
                </c:pt>
                <c:pt idx="834">
                  <c:v>2.4847999999999999</c:v>
                </c:pt>
                <c:pt idx="835">
                  <c:v>2.4860000000000002</c:v>
                </c:pt>
                <c:pt idx="836">
                  <c:v>2.4893000000000001</c:v>
                </c:pt>
                <c:pt idx="837">
                  <c:v>2.4937999999999998</c:v>
                </c:pt>
                <c:pt idx="838">
                  <c:v>2.4935</c:v>
                </c:pt>
                <c:pt idx="839">
                  <c:v>2.4937999999999998</c:v>
                </c:pt>
                <c:pt idx="840">
                  <c:v>2.5005999999999999</c:v>
                </c:pt>
                <c:pt idx="841">
                  <c:v>2.5038999999999998</c:v>
                </c:pt>
                <c:pt idx="842">
                  <c:v>2.5057999999999998</c:v>
                </c:pt>
                <c:pt idx="843">
                  <c:v>2.5087000000000002</c:v>
                </c:pt>
                <c:pt idx="844">
                  <c:v>2.5110000000000001</c:v>
                </c:pt>
                <c:pt idx="845">
                  <c:v>2.5123000000000002</c:v>
                </c:pt>
                <c:pt idx="846">
                  <c:v>2.5190999999999999</c:v>
                </c:pt>
                <c:pt idx="847">
                  <c:v>2.5186999999999999</c:v>
                </c:pt>
                <c:pt idx="848">
                  <c:v>2.5219999999999998</c:v>
                </c:pt>
                <c:pt idx="849">
                  <c:v>2.5261999999999998</c:v>
                </c:pt>
                <c:pt idx="850">
                  <c:v>2.5278</c:v>
                </c:pt>
                <c:pt idx="851">
                  <c:v>2.5297000000000001</c:v>
                </c:pt>
                <c:pt idx="852">
                  <c:v>2.5327000000000002</c:v>
                </c:pt>
                <c:pt idx="853">
                  <c:v>2.5329999999999999</c:v>
                </c:pt>
                <c:pt idx="854">
                  <c:v>2.5358999999999998</c:v>
                </c:pt>
                <c:pt idx="855">
                  <c:v>2.5377999999999998</c:v>
                </c:pt>
                <c:pt idx="856">
                  <c:v>2.5413999999999999</c:v>
                </c:pt>
                <c:pt idx="857">
                  <c:v>2.5417000000000001</c:v>
                </c:pt>
                <c:pt idx="858">
                  <c:v>2.5459000000000001</c:v>
                </c:pt>
                <c:pt idx="859">
                  <c:v>2.5478999999999998</c:v>
                </c:pt>
                <c:pt idx="860">
                  <c:v>2.5491999999999999</c:v>
                </c:pt>
                <c:pt idx="861">
                  <c:v>2.5539999999999998</c:v>
                </c:pt>
                <c:pt idx="862">
                  <c:v>2.556</c:v>
                </c:pt>
                <c:pt idx="863">
                  <c:v>2.5566</c:v>
                </c:pt>
                <c:pt idx="864">
                  <c:v>2.5592000000000001</c:v>
                </c:pt>
                <c:pt idx="865">
                  <c:v>2.5647000000000002</c:v>
                </c:pt>
                <c:pt idx="866">
                  <c:v>2.5649999999999999</c:v>
                </c:pt>
                <c:pt idx="867">
                  <c:v>2.5682999999999998</c:v>
                </c:pt>
                <c:pt idx="868">
                  <c:v>2.5701999999999998</c:v>
                </c:pt>
                <c:pt idx="869">
                  <c:v>2.5728</c:v>
                </c:pt>
                <c:pt idx="870">
                  <c:v>2.5750999999999999</c:v>
                </c:pt>
                <c:pt idx="871">
                  <c:v>2.5796000000000001</c:v>
                </c:pt>
                <c:pt idx="872">
                  <c:v>2.5819000000000001</c:v>
                </c:pt>
                <c:pt idx="873">
                  <c:v>2.5828000000000002</c:v>
                </c:pt>
                <c:pt idx="874">
                  <c:v>2.5848</c:v>
                </c:pt>
                <c:pt idx="875">
                  <c:v>2.5886999999999998</c:v>
                </c:pt>
                <c:pt idx="876">
                  <c:v>2.5905999999999998</c:v>
                </c:pt>
                <c:pt idx="877">
                  <c:v>2.5912999999999999</c:v>
                </c:pt>
                <c:pt idx="878">
                  <c:v>2.5948000000000002</c:v>
                </c:pt>
                <c:pt idx="879">
                  <c:v>2.5983999999999998</c:v>
                </c:pt>
                <c:pt idx="880">
                  <c:v>2.6002999999999998</c:v>
                </c:pt>
                <c:pt idx="881">
                  <c:v>2.6036000000000001</c:v>
                </c:pt>
                <c:pt idx="882">
                  <c:v>2.6029</c:v>
                </c:pt>
                <c:pt idx="883">
                  <c:v>2.6065</c:v>
                </c:pt>
                <c:pt idx="884">
                  <c:v>2.6093999999999999</c:v>
                </c:pt>
                <c:pt idx="885">
                  <c:v>2.6126</c:v>
                </c:pt>
                <c:pt idx="886">
                  <c:v>2.6145999999999998</c:v>
                </c:pt>
                <c:pt idx="887">
                  <c:v>2.6183999999999998</c:v>
                </c:pt>
                <c:pt idx="888">
                  <c:v>2.6206999999999998</c:v>
                </c:pt>
                <c:pt idx="889">
                  <c:v>2.6214</c:v>
                </c:pt>
                <c:pt idx="890">
                  <c:v>2.6246</c:v>
                </c:pt>
                <c:pt idx="891">
                  <c:v>2.6252</c:v>
                </c:pt>
                <c:pt idx="892">
                  <c:v>2.6291000000000002</c:v>
                </c:pt>
                <c:pt idx="893">
                  <c:v>2.6316999999999999</c:v>
                </c:pt>
                <c:pt idx="894">
                  <c:v>2.6343000000000001</c:v>
                </c:pt>
                <c:pt idx="895">
                  <c:v>2.6356000000000002</c:v>
                </c:pt>
                <c:pt idx="896">
                  <c:v>2.6375000000000002</c:v>
                </c:pt>
                <c:pt idx="897">
                  <c:v>2.6408</c:v>
                </c:pt>
                <c:pt idx="898">
                  <c:v>2.6436999999999999</c:v>
                </c:pt>
                <c:pt idx="899">
                  <c:v>2.6459999999999999</c:v>
                </c:pt>
                <c:pt idx="900">
                  <c:v>2.6482000000000001</c:v>
                </c:pt>
                <c:pt idx="901">
                  <c:v>2.6515</c:v>
                </c:pt>
                <c:pt idx="902">
                  <c:v>2.6549999999999998</c:v>
                </c:pt>
                <c:pt idx="903">
                  <c:v>2.6573000000000002</c:v>
                </c:pt>
                <c:pt idx="904">
                  <c:v>2.6583000000000001</c:v>
                </c:pt>
                <c:pt idx="905">
                  <c:v>2.6615000000000002</c:v>
                </c:pt>
                <c:pt idx="906">
                  <c:v>2.6654</c:v>
                </c:pt>
                <c:pt idx="907">
                  <c:v>2.6669999999999998</c:v>
                </c:pt>
                <c:pt idx="908">
                  <c:v>2.6711999999999998</c:v>
                </c:pt>
                <c:pt idx="909">
                  <c:v>2.6751</c:v>
                </c:pt>
                <c:pt idx="910">
                  <c:v>2.6757</c:v>
                </c:pt>
                <c:pt idx="911">
                  <c:v>2.6779999999999999</c:v>
                </c:pt>
                <c:pt idx="912">
                  <c:v>2.6808999999999998</c:v>
                </c:pt>
                <c:pt idx="913">
                  <c:v>2.6854</c:v>
                </c:pt>
                <c:pt idx="914">
                  <c:v>2.6880000000000002</c:v>
                </c:pt>
                <c:pt idx="915">
                  <c:v>2.6916000000000002</c:v>
                </c:pt>
                <c:pt idx="916">
                  <c:v>2.6913</c:v>
                </c:pt>
                <c:pt idx="917">
                  <c:v>2.6945000000000001</c:v>
                </c:pt>
                <c:pt idx="918">
                  <c:v>2.6964999999999999</c:v>
                </c:pt>
                <c:pt idx="919">
                  <c:v>2.6983999999999999</c:v>
                </c:pt>
                <c:pt idx="920">
                  <c:v>2.7039</c:v>
                </c:pt>
                <c:pt idx="921">
                  <c:v>2.7067999999999999</c:v>
                </c:pt>
              </c:numCache>
            </c:numRef>
          </c:xVal>
          <c:yVal>
            <c:numRef>
              <c:f>Sheet1!$B$2:$B$925</c:f>
              <c:numCache>
                <c:formatCode>General</c:formatCode>
                <c:ptCount val="924"/>
                <c:pt idx="0">
                  <c:v>0</c:v>
                </c:pt>
                <c:pt idx="1">
                  <c:v>0.1</c:v>
                </c:pt>
                <c:pt idx="2">
                  <c:v>0.2</c:v>
                </c:pt>
                <c:pt idx="3">
                  <c:v>0.3</c:v>
                </c:pt>
                <c:pt idx="4">
                  <c:v>0.3</c:v>
                </c:pt>
                <c:pt idx="5">
                  <c:v>0.4</c:v>
                </c:pt>
                <c:pt idx="6">
                  <c:v>0.5</c:v>
                </c:pt>
                <c:pt idx="7">
                  <c:v>0.6</c:v>
                </c:pt>
                <c:pt idx="8">
                  <c:v>0.8</c:v>
                </c:pt>
                <c:pt idx="9">
                  <c:v>1</c:v>
                </c:pt>
                <c:pt idx="10">
                  <c:v>1.2</c:v>
                </c:pt>
                <c:pt idx="11">
                  <c:v>1.4</c:v>
                </c:pt>
                <c:pt idx="12">
                  <c:v>1.6</c:v>
                </c:pt>
                <c:pt idx="13">
                  <c:v>1.9</c:v>
                </c:pt>
                <c:pt idx="14">
                  <c:v>2.2000000000000002</c:v>
                </c:pt>
                <c:pt idx="15">
                  <c:v>2.4</c:v>
                </c:pt>
                <c:pt idx="16">
                  <c:v>2.7</c:v>
                </c:pt>
                <c:pt idx="17">
                  <c:v>3</c:v>
                </c:pt>
                <c:pt idx="18">
                  <c:v>3.3</c:v>
                </c:pt>
                <c:pt idx="19">
                  <c:v>3.6</c:v>
                </c:pt>
                <c:pt idx="20">
                  <c:v>3.9</c:v>
                </c:pt>
                <c:pt idx="21">
                  <c:v>4.2</c:v>
                </c:pt>
                <c:pt idx="22">
                  <c:v>4.5999999999999996</c:v>
                </c:pt>
                <c:pt idx="23">
                  <c:v>4.9000000000000004</c:v>
                </c:pt>
                <c:pt idx="24">
                  <c:v>5.2</c:v>
                </c:pt>
                <c:pt idx="25">
                  <c:v>5.5</c:v>
                </c:pt>
                <c:pt idx="26">
                  <c:v>5.8</c:v>
                </c:pt>
                <c:pt idx="27">
                  <c:v>6.1</c:v>
                </c:pt>
                <c:pt idx="28">
                  <c:v>6.3</c:v>
                </c:pt>
                <c:pt idx="29">
                  <c:v>6.6</c:v>
                </c:pt>
                <c:pt idx="30">
                  <c:v>6.9</c:v>
                </c:pt>
                <c:pt idx="31">
                  <c:v>7.2</c:v>
                </c:pt>
                <c:pt idx="32">
                  <c:v>7.5</c:v>
                </c:pt>
                <c:pt idx="33">
                  <c:v>7.8</c:v>
                </c:pt>
                <c:pt idx="34">
                  <c:v>8.1</c:v>
                </c:pt>
                <c:pt idx="35">
                  <c:v>8.4</c:v>
                </c:pt>
                <c:pt idx="36">
                  <c:v>8.6999999999999993</c:v>
                </c:pt>
                <c:pt idx="37">
                  <c:v>9</c:v>
                </c:pt>
                <c:pt idx="38">
                  <c:v>9.3000000000000007</c:v>
                </c:pt>
                <c:pt idx="39">
                  <c:v>9.6</c:v>
                </c:pt>
                <c:pt idx="40">
                  <c:v>9.9</c:v>
                </c:pt>
                <c:pt idx="41">
                  <c:v>10.199999999999999</c:v>
                </c:pt>
                <c:pt idx="42">
                  <c:v>10.5</c:v>
                </c:pt>
                <c:pt idx="43">
                  <c:v>10.8</c:v>
                </c:pt>
                <c:pt idx="44">
                  <c:v>11.1</c:v>
                </c:pt>
                <c:pt idx="45">
                  <c:v>11.4</c:v>
                </c:pt>
                <c:pt idx="46">
                  <c:v>11.7</c:v>
                </c:pt>
                <c:pt idx="47">
                  <c:v>12</c:v>
                </c:pt>
                <c:pt idx="48">
                  <c:v>12.3</c:v>
                </c:pt>
                <c:pt idx="49">
                  <c:v>12.6</c:v>
                </c:pt>
                <c:pt idx="50">
                  <c:v>12.9</c:v>
                </c:pt>
                <c:pt idx="51">
                  <c:v>13.2</c:v>
                </c:pt>
                <c:pt idx="52">
                  <c:v>13.5</c:v>
                </c:pt>
                <c:pt idx="53">
                  <c:v>13.8</c:v>
                </c:pt>
                <c:pt idx="54">
                  <c:v>14.1</c:v>
                </c:pt>
                <c:pt idx="55">
                  <c:v>14.4</c:v>
                </c:pt>
                <c:pt idx="56">
                  <c:v>14.7</c:v>
                </c:pt>
                <c:pt idx="57">
                  <c:v>15</c:v>
                </c:pt>
                <c:pt idx="58">
                  <c:v>15.3</c:v>
                </c:pt>
                <c:pt idx="59">
                  <c:v>15.6</c:v>
                </c:pt>
                <c:pt idx="60">
                  <c:v>15.9</c:v>
                </c:pt>
                <c:pt idx="61">
                  <c:v>16.2</c:v>
                </c:pt>
                <c:pt idx="62">
                  <c:v>16.5</c:v>
                </c:pt>
                <c:pt idx="63">
                  <c:v>16.8</c:v>
                </c:pt>
                <c:pt idx="64">
                  <c:v>17.100000000000001</c:v>
                </c:pt>
                <c:pt idx="65">
                  <c:v>17.399999999999999</c:v>
                </c:pt>
                <c:pt idx="66">
                  <c:v>17.7</c:v>
                </c:pt>
                <c:pt idx="67">
                  <c:v>18</c:v>
                </c:pt>
                <c:pt idx="68">
                  <c:v>18.2</c:v>
                </c:pt>
                <c:pt idx="69">
                  <c:v>18.5</c:v>
                </c:pt>
                <c:pt idx="70">
                  <c:v>18.8</c:v>
                </c:pt>
                <c:pt idx="71">
                  <c:v>19</c:v>
                </c:pt>
                <c:pt idx="72">
                  <c:v>19.3</c:v>
                </c:pt>
                <c:pt idx="73">
                  <c:v>19.600000000000001</c:v>
                </c:pt>
                <c:pt idx="74">
                  <c:v>19.8</c:v>
                </c:pt>
                <c:pt idx="75">
                  <c:v>20.100000000000001</c:v>
                </c:pt>
                <c:pt idx="76">
                  <c:v>20.3</c:v>
                </c:pt>
                <c:pt idx="77">
                  <c:v>20.5</c:v>
                </c:pt>
                <c:pt idx="78">
                  <c:v>20.7</c:v>
                </c:pt>
                <c:pt idx="79">
                  <c:v>20.9</c:v>
                </c:pt>
                <c:pt idx="80">
                  <c:v>21.2</c:v>
                </c:pt>
                <c:pt idx="81">
                  <c:v>21.4</c:v>
                </c:pt>
                <c:pt idx="82">
                  <c:v>21.6</c:v>
                </c:pt>
                <c:pt idx="83">
                  <c:v>21.7</c:v>
                </c:pt>
                <c:pt idx="84">
                  <c:v>21.9</c:v>
                </c:pt>
                <c:pt idx="85">
                  <c:v>22.1</c:v>
                </c:pt>
                <c:pt idx="86">
                  <c:v>22.3</c:v>
                </c:pt>
                <c:pt idx="87">
                  <c:v>22.5</c:v>
                </c:pt>
                <c:pt idx="88">
                  <c:v>22.7</c:v>
                </c:pt>
                <c:pt idx="89">
                  <c:v>22.9</c:v>
                </c:pt>
                <c:pt idx="90">
                  <c:v>23</c:v>
                </c:pt>
                <c:pt idx="91">
                  <c:v>23.2</c:v>
                </c:pt>
                <c:pt idx="92">
                  <c:v>23.3</c:v>
                </c:pt>
                <c:pt idx="93">
                  <c:v>23.4</c:v>
                </c:pt>
                <c:pt idx="94">
                  <c:v>23.5</c:v>
                </c:pt>
                <c:pt idx="95">
                  <c:v>23.7</c:v>
                </c:pt>
                <c:pt idx="96">
                  <c:v>23.8</c:v>
                </c:pt>
                <c:pt idx="97">
                  <c:v>23.9</c:v>
                </c:pt>
                <c:pt idx="98">
                  <c:v>24.1</c:v>
                </c:pt>
                <c:pt idx="99">
                  <c:v>24.2</c:v>
                </c:pt>
                <c:pt idx="100">
                  <c:v>24.3</c:v>
                </c:pt>
                <c:pt idx="101">
                  <c:v>24.5</c:v>
                </c:pt>
                <c:pt idx="102">
                  <c:v>24.6</c:v>
                </c:pt>
                <c:pt idx="103">
                  <c:v>24.7</c:v>
                </c:pt>
                <c:pt idx="104">
                  <c:v>24.8</c:v>
                </c:pt>
                <c:pt idx="105">
                  <c:v>24.9</c:v>
                </c:pt>
                <c:pt idx="106">
                  <c:v>25</c:v>
                </c:pt>
                <c:pt idx="107">
                  <c:v>25.1</c:v>
                </c:pt>
                <c:pt idx="108">
                  <c:v>25.2</c:v>
                </c:pt>
                <c:pt idx="109">
                  <c:v>25.3</c:v>
                </c:pt>
                <c:pt idx="110">
                  <c:v>25.4</c:v>
                </c:pt>
                <c:pt idx="111">
                  <c:v>25.5</c:v>
                </c:pt>
                <c:pt idx="112">
                  <c:v>25.5</c:v>
                </c:pt>
                <c:pt idx="113">
                  <c:v>25.6</c:v>
                </c:pt>
                <c:pt idx="114">
                  <c:v>25.7</c:v>
                </c:pt>
                <c:pt idx="115">
                  <c:v>25.8</c:v>
                </c:pt>
                <c:pt idx="116">
                  <c:v>25.9</c:v>
                </c:pt>
                <c:pt idx="117">
                  <c:v>26</c:v>
                </c:pt>
                <c:pt idx="118">
                  <c:v>26.1</c:v>
                </c:pt>
                <c:pt idx="119">
                  <c:v>26.1</c:v>
                </c:pt>
                <c:pt idx="120">
                  <c:v>26.2</c:v>
                </c:pt>
                <c:pt idx="121">
                  <c:v>26.3</c:v>
                </c:pt>
                <c:pt idx="122">
                  <c:v>26.4</c:v>
                </c:pt>
                <c:pt idx="123">
                  <c:v>26.5</c:v>
                </c:pt>
                <c:pt idx="124">
                  <c:v>26.5</c:v>
                </c:pt>
                <c:pt idx="125">
                  <c:v>26.6</c:v>
                </c:pt>
                <c:pt idx="126">
                  <c:v>26.6</c:v>
                </c:pt>
                <c:pt idx="127">
                  <c:v>26.7</c:v>
                </c:pt>
                <c:pt idx="128">
                  <c:v>26.8</c:v>
                </c:pt>
                <c:pt idx="129">
                  <c:v>26.8</c:v>
                </c:pt>
                <c:pt idx="130">
                  <c:v>26.9</c:v>
                </c:pt>
                <c:pt idx="131">
                  <c:v>27</c:v>
                </c:pt>
                <c:pt idx="132">
                  <c:v>27.1</c:v>
                </c:pt>
                <c:pt idx="133">
                  <c:v>27.2</c:v>
                </c:pt>
                <c:pt idx="134">
                  <c:v>27.3</c:v>
                </c:pt>
                <c:pt idx="135">
                  <c:v>27.3</c:v>
                </c:pt>
                <c:pt idx="136">
                  <c:v>27.5</c:v>
                </c:pt>
                <c:pt idx="137">
                  <c:v>27.6</c:v>
                </c:pt>
                <c:pt idx="138">
                  <c:v>27.7</c:v>
                </c:pt>
                <c:pt idx="139">
                  <c:v>27.8</c:v>
                </c:pt>
                <c:pt idx="140">
                  <c:v>27.8</c:v>
                </c:pt>
                <c:pt idx="141">
                  <c:v>27.9</c:v>
                </c:pt>
                <c:pt idx="142">
                  <c:v>28</c:v>
                </c:pt>
                <c:pt idx="143">
                  <c:v>28.1</c:v>
                </c:pt>
                <c:pt idx="144">
                  <c:v>28.2</c:v>
                </c:pt>
                <c:pt idx="145">
                  <c:v>28.3</c:v>
                </c:pt>
                <c:pt idx="146">
                  <c:v>28.3</c:v>
                </c:pt>
                <c:pt idx="147">
                  <c:v>28.4</c:v>
                </c:pt>
                <c:pt idx="148">
                  <c:v>28.5</c:v>
                </c:pt>
                <c:pt idx="149">
                  <c:v>28.5</c:v>
                </c:pt>
                <c:pt idx="150">
                  <c:v>28.6</c:v>
                </c:pt>
                <c:pt idx="151">
                  <c:v>28.7</c:v>
                </c:pt>
                <c:pt idx="152">
                  <c:v>28.8</c:v>
                </c:pt>
                <c:pt idx="153">
                  <c:v>28.9</c:v>
                </c:pt>
                <c:pt idx="154">
                  <c:v>28.9</c:v>
                </c:pt>
                <c:pt idx="155">
                  <c:v>29</c:v>
                </c:pt>
                <c:pt idx="156">
                  <c:v>29.1</c:v>
                </c:pt>
                <c:pt idx="157">
                  <c:v>29.2</c:v>
                </c:pt>
                <c:pt idx="158">
                  <c:v>29.3</c:v>
                </c:pt>
                <c:pt idx="159">
                  <c:v>29.4</c:v>
                </c:pt>
                <c:pt idx="160">
                  <c:v>29.5</c:v>
                </c:pt>
                <c:pt idx="161">
                  <c:v>29.6</c:v>
                </c:pt>
                <c:pt idx="162">
                  <c:v>29.7</c:v>
                </c:pt>
                <c:pt idx="163">
                  <c:v>29.8</c:v>
                </c:pt>
                <c:pt idx="164">
                  <c:v>29.9</c:v>
                </c:pt>
                <c:pt idx="165">
                  <c:v>30</c:v>
                </c:pt>
                <c:pt idx="166">
                  <c:v>30</c:v>
                </c:pt>
                <c:pt idx="167">
                  <c:v>30.1</c:v>
                </c:pt>
                <c:pt idx="168">
                  <c:v>30.2</c:v>
                </c:pt>
                <c:pt idx="169">
                  <c:v>30.3</c:v>
                </c:pt>
                <c:pt idx="170">
                  <c:v>30.4</c:v>
                </c:pt>
                <c:pt idx="171">
                  <c:v>30.5</c:v>
                </c:pt>
                <c:pt idx="172">
                  <c:v>30.6</c:v>
                </c:pt>
                <c:pt idx="173">
                  <c:v>30.7</c:v>
                </c:pt>
                <c:pt idx="174">
                  <c:v>30.8</c:v>
                </c:pt>
                <c:pt idx="175">
                  <c:v>30.9</c:v>
                </c:pt>
                <c:pt idx="176">
                  <c:v>30.9</c:v>
                </c:pt>
                <c:pt idx="177">
                  <c:v>31</c:v>
                </c:pt>
                <c:pt idx="178">
                  <c:v>31.1</c:v>
                </c:pt>
                <c:pt idx="179">
                  <c:v>31.2</c:v>
                </c:pt>
                <c:pt idx="180">
                  <c:v>31.3</c:v>
                </c:pt>
                <c:pt idx="181">
                  <c:v>31.3</c:v>
                </c:pt>
                <c:pt idx="182">
                  <c:v>31.4</c:v>
                </c:pt>
                <c:pt idx="183">
                  <c:v>31.5</c:v>
                </c:pt>
                <c:pt idx="184">
                  <c:v>31.6</c:v>
                </c:pt>
                <c:pt idx="185">
                  <c:v>31.7</c:v>
                </c:pt>
                <c:pt idx="186">
                  <c:v>31.7</c:v>
                </c:pt>
                <c:pt idx="187">
                  <c:v>31.8</c:v>
                </c:pt>
                <c:pt idx="188">
                  <c:v>31.9</c:v>
                </c:pt>
                <c:pt idx="189">
                  <c:v>32</c:v>
                </c:pt>
                <c:pt idx="190">
                  <c:v>32.1</c:v>
                </c:pt>
                <c:pt idx="191">
                  <c:v>32.200000000000003</c:v>
                </c:pt>
                <c:pt idx="192">
                  <c:v>32.299999999999997</c:v>
                </c:pt>
                <c:pt idx="193">
                  <c:v>32.4</c:v>
                </c:pt>
                <c:pt idx="194">
                  <c:v>32.5</c:v>
                </c:pt>
                <c:pt idx="195">
                  <c:v>32.6</c:v>
                </c:pt>
                <c:pt idx="196">
                  <c:v>32.700000000000003</c:v>
                </c:pt>
                <c:pt idx="197">
                  <c:v>32.799999999999997</c:v>
                </c:pt>
                <c:pt idx="198">
                  <c:v>32.799999999999997</c:v>
                </c:pt>
                <c:pt idx="199">
                  <c:v>32.9</c:v>
                </c:pt>
                <c:pt idx="200">
                  <c:v>33</c:v>
                </c:pt>
                <c:pt idx="201">
                  <c:v>33</c:v>
                </c:pt>
                <c:pt idx="202">
                  <c:v>33.1</c:v>
                </c:pt>
                <c:pt idx="203">
                  <c:v>33.200000000000003</c:v>
                </c:pt>
                <c:pt idx="204">
                  <c:v>33.299999999999997</c:v>
                </c:pt>
                <c:pt idx="205">
                  <c:v>33.299999999999997</c:v>
                </c:pt>
                <c:pt idx="206">
                  <c:v>33.4</c:v>
                </c:pt>
                <c:pt idx="207">
                  <c:v>33.5</c:v>
                </c:pt>
                <c:pt idx="208">
                  <c:v>33.5</c:v>
                </c:pt>
                <c:pt idx="209">
                  <c:v>33.6</c:v>
                </c:pt>
                <c:pt idx="210">
                  <c:v>33.700000000000003</c:v>
                </c:pt>
                <c:pt idx="211">
                  <c:v>33.799999999999997</c:v>
                </c:pt>
                <c:pt idx="212">
                  <c:v>33.9</c:v>
                </c:pt>
                <c:pt idx="213">
                  <c:v>33.9</c:v>
                </c:pt>
                <c:pt idx="214">
                  <c:v>34</c:v>
                </c:pt>
                <c:pt idx="215">
                  <c:v>34.1</c:v>
                </c:pt>
                <c:pt idx="216">
                  <c:v>34.200000000000003</c:v>
                </c:pt>
                <c:pt idx="217">
                  <c:v>34.200000000000003</c:v>
                </c:pt>
                <c:pt idx="218">
                  <c:v>34.299999999999997</c:v>
                </c:pt>
                <c:pt idx="219">
                  <c:v>34.4</c:v>
                </c:pt>
                <c:pt idx="220">
                  <c:v>34.4</c:v>
                </c:pt>
                <c:pt idx="221">
                  <c:v>34.5</c:v>
                </c:pt>
                <c:pt idx="222">
                  <c:v>34.6</c:v>
                </c:pt>
                <c:pt idx="223">
                  <c:v>34.700000000000003</c:v>
                </c:pt>
                <c:pt idx="224">
                  <c:v>34.700000000000003</c:v>
                </c:pt>
                <c:pt idx="225">
                  <c:v>34.799999999999997</c:v>
                </c:pt>
                <c:pt idx="226">
                  <c:v>34.9</c:v>
                </c:pt>
                <c:pt idx="227">
                  <c:v>34.9</c:v>
                </c:pt>
                <c:pt idx="228">
                  <c:v>35</c:v>
                </c:pt>
                <c:pt idx="229">
                  <c:v>35.1</c:v>
                </c:pt>
                <c:pt idx="230">
                  <c:v>35.1</c:v>
                </c:pt>
                <c:pt idx="231">
                  <c:v>35.200000000000003</c:v>
                </c:pt>
                <c:pt idx="232">
                  <c:v>35.200000000000003</c:v>
                </c:pt>
                <c:pt idx="233">
                  <c:v>35.299999999999997</c:v>
                </c:pt>
                <c:pt idx="234">
                  <c:v>35.299999999999997</c:v>
                </c:pt>
                <c:pt idx="235">
                  <c:v>35.4</c:v>
                </c:pt>
                <c:pt idx="236">
                  <c:v>35.5</c:v>
                </c:pt>
                <c:pt idx="237">
                  <c:v>35.5</c:v>
                </c:pt>
                <c:pt idx="238">
                  <c:v>35.6</c:v>
                </c:pt>
                <c:pt idx="239">
                  <c:v>35.6</c:v>
                </c:pt>
                <c:pt idx="240">
                  <c:v>35.700000000000003</c:v>
                </c:pt>
                <c:pt idx="241">
                  <c:v>35.700000000000003</c:v>
                </c:pt>
                <c:pt idx="242">
                  <c:v>35.799999999999997</c:v>
                </c:pt>
                <c:pt idx="243">
                  <c:v>35.799999999999997</c:v>
                </c:pt>
                <c:pt idx="244">
                  <c:v>35.9</c:v>
                </c:pt>
                <c:pt idx="245">
                  <c:v>35.9</c:v>
                </c:pt>
                <c:pt idx="246">
                  <c:v>36</c:v>
                </c:pt>
                <c:pt idx="247">
                  <c:v>36</c:v>
                </c:pt>
                <c:pt idx="248">
                  <c:v>36.1</c:v>
                </c:pt>
                <c:pt idx="249">
                  <c:v>36.1</c:v>
                </c:pt>
                <c:pt idx="250">
                  <c:v>36.200000000000003</c:v>
                </c:pt>
                <c:pt idx="251">
                  <c:v>36.200000000000003</c:v>
                </c:pt>
                <c:pt idx="252">
                  <c:v>36.299999999999997</c:v>
                </c:pt>
                <c:pt idx="253">
                  <c:v>36.4</c:v>
                </c:pt>
                <c:pt idx="254">
                  <c:v>36.4</c:v>
                </c:pt>
                <c:pt idx="255">
                  <c:v>36.5</c:v>
                </c:pt>
                <c:pt idx="256">
                  <c:v>36.5</c:v>
                </c:pt>
                <c:pt idx="257">
                  <c:v>36.6</c:v>
                </c:pt>
                <c:pt idx="258">
                  <c:v>36.6</c:v>
                </c:pt>
                <c:pt idx="259">
                  <c:v>36.700000000000003</c:v>
                </c:pt>
                <c:pt idx="260">
                  <c:v>36.700000000000003</c:v>
                </c:pt>
                <c:pt idx="261">
                  <c:v>36.700000000000003</c:v>
                </c:pt>
                <c:pt idx="262">
                  <c:v>36.799999999999997</c:v>
                </c:pt>
                <c:pt idx="263">
                  <c:v>36.799999999999997</c:v>
                </c:pt>
                <c:pt idx="264">
                  <c:v>36.9</c:v>
                </c:pt>
                <c:pt idx="265">
                  <c:v>36.9</c:v>
                </c:pt>
                <c:pt idx="266">
                  <c:v>36.9</c:v>
                </c:pt>
                <c:pt idx="267">
                  <c:v>36.9</c:v>
                </c:pt>
                <c:pt idx="268">
                  <c:v>37</c:v>
                </c:pt>
                <c:pt idx="269">
                  <c:v>37</c:v>
                </c:pt>
                <c:pt idx="270">
                  <c:v>37.1</c:v>
                </c:pt>
                <c:pt idx="271">
                  <c:v>37.1</c:v>
                </c:pt>
                <c:pt idx="272">
                  <c:v>37.200000000000003</c:v>
                </c:pt>
                <c:pt idx="273">
                  <c:v>37.200000000000003</c:v>
                </c:pt>
                <c:pt idx="274">
                  <c:v>37.299999999999997</c:v>
                </c:pt>
                <c:pt idx="275">
                  <c:v>37.299999999999997</c:v>
                </c:pt>
                <c:pt idx="276">
                  <c:v>37.4</c:v>
                </c:pt>
                <c:pt idx="277">
                  <c:v>37.4</c:v>
                </c:pt>
                <c:pt idx="278">
                  <c:v>37.4</c:v>
                </c:pt>
                <c:pt idx="279">
                  <c:v>37.5</c:v>
                </c:pt>
                <c:pt idx="280">
                  <c:v>37.5</c:v>
                </c:pt>
                <c:pt idx="281">
                  <c:v>37.6</c:v>
                </c:pt>
                <c:pt idx="282">
                  <c:v>37.6</c:v>
                </c:pt>
                <c:pt idx="283">
                  <c:v>37.700000000000003</c:v>
                </c:pt>
                <c:pt idx="284">
                  <c:v>37.700000000000003</c:v>
                </c:pt>
                <c:pt idx="285">
                  <c:v>37.700000000000003</c:v>
                </c:pt>
                <c:pt idx="286">
                  <c:v>37.799999999999997</c:v>
                </c:pt>
                <c:pt idx="287">
                  <c:v>37.799999999999997</c:v>
                </c:pt>
                <c:pt idx="288">
                  <c:v>37.799999999999997</c:v>
                </c:pt>
                <c:pt idx="289">
                  <c:v>37.9</c:v>
                </c:pt>
                <c:pt idx="290">
                  <c:v>37.9</c:v>
                </c:pt>
                <c:pt idx="291">
                  <c:v>37.9</c:v>
                </c:pt>
                <c:pt idx="292">
                  <c:v>38</c:v>
                </c:pt>
                <c:pt idx="293">
                  <c:v>38</c:v>
                </c:pt>
                <c:pt idx="294">
                  <c:v>38</c:v>
                </c:pt>
                <c:pt idx="295">
                  <c:v>38.1</c:v>
                </c:pt>
                <c:pt idx="296">
                  <c:v>38.1</c:v>
                </c:pt>
                <c:pt idx="297">
                  <c:v>38.1</c:v>
                </c:pt>
                <c:pt idx="298">
                  <c:v>38.1</c:v>
                </c:pt>
                <c:pt idx="299">
                  <c:v>38.200000000000003</c:v>
                </c:pt>
                <c:pt idx="300">
                  <c:v>38.200000000000003</c:v>
                </c:pt>
                <c:pt idx="301">
                  <c:v>38.200000000000003</c:v>
                </c:pt>
                <c:pt idx="302">
                  <c:v>38.299999999999997</c:v>
                </c:pt>
                <c:pt idx="303">
                  <c:v>38.299999999999997</c:v>
                </c:pt>
                <c:pt idx="304">
                  <c:v>38.4</c:v>
                </c:pt>
                <c:pt idx="305">
                  <c:v>38.4</c:v>
                </c:pt>
                <c:pt idx="306">
                  <c:v>38.4</c:v>
                </c:pt>
                <c:pt idx="307">
                  <c:v>38.5</c:v>
                </c:pt>
                <c:pt idx="308">
                  <c:v>38.5</c:v>
                </c:pt>
                <c:pt idx="309">
                  <c:v>38.5</c:v>
                </c:pt>
                <c:pt idx="310">
                  <c:v>38.6</c:v>
                </c:pt>
                <c:pt idx="311">
                  <c:v>38.6</c:v>
                </c:pt>
                <c:pt idx="312">
                  <c:v>38.6</c:v>
                </c:pt>
                <c:pt idx="313">
                  <c:v>38.6</c:v>
                </c:pt>
                <c:pt idx="314">
                  <c:v>38.700000000000003</c:v>
                </c:pt>
                <c:pt idx="315">
                  <c:v>38.700000000000003</c:v>
                </c:pt>
                <c:pt idx="316">
                  <c:v>38.700000000000003</c:v>
                </c:pt>
                <c:pt idx="317">
                  <c:v>38.799999999999997</c:v>
                </c:pt>
                <c:pt idx="318">
                  <c:v>38.799999999999997</c:v>
                </c:pt>
                <c:pt idx="319">
                  <c:v>38.799999999999997</c:v>
                </c:pt>
                <c:pt idx="320">
                  <c:v>38.799999999999997</c:v>
                </c:pt>
                <c:pt idx="321">
                  <c:v>38.799999999999997</c:v>
                </c:pt>
                <c:pt idx="322">
                  <c:v>38.9</c:v>
                </c:pt>
                <c:pt idx="323">
                  <c:v>38.9</c:v>
                </c:pt>
                <c:pt idx="324">
                  <c:v>38.9</c:v>
                </c:pt>
                <c:pt idx="325">
                  <c:v>38.9</c:v>
                </c:pt>
                <c:pt idx="326">
                  <c:v>39</c:v>
                </c:pt>
                <c:pt idx="327">
                  <c:v>39</c:v>
                </c:pt>
                <c:pt idx="328">
                  <c:v>39</c:v>
                </c:pt>
                <c:pt idx="329">
                  <c:v>39</c:v>
                </c:pt>
                <c:pt idx="330">
                  <c:v>39.1</c:v>
                </c:pt>
                <c:pt idx="331">
                  <c:v>39.1</c:v>
                </c:pt>
                <c:pt idx="332">
                  <c:v>39.1</c:v>
                </c:pt>
                <c:pt idx="333">
                  <c:v>39.1</c:v>
                </c:pt>
                <c:pt idx="334">
                  <c:v>39.1</c:v>
                </c:pt>
                <c:pt idx="335">
                  <c:v>39.1</c:v>
                </c:pt>
                <c:pt idx="336">
                  <c:v>39.200000000000003</c:v>
                </c:pt>
                <c:pt idx="337">
                  <c:v>39.200000000000003</c:v>
                </c:pt>
                <c:pt idx="338">
                  <c:v>39.200000000000003</c:v>
                </c:pt>
                <c:pt idx="339">
                  <c:v>39.299999999999997</c:v>
                </c:pt>
                <c:pt idx="340">
                  <c:v>39.299999999999997</c:v>
                </c:pt>
                <c:pt idx="341">
                  <c:v>39.299999999999997</c:v>
                </c:pt>
                <c:pt idx="342">
                  <c:v>39.299999999999997</c:v>
                </c:pt>
                <c:pt idx="343">
                  <c:v>39.4</c:v>
                </c:pt>
                <c:pt idx="344">
                  <c:v>39.4</c:v>
                </c:pt>
                <c:pt idx="345">
                  <c:v>39.4</c:v>
                </c:pt>
                <c:pt idx="346">
                  <c:v>39.4</c:v>
                </c:pt>
                <c:pt idx="347">
                  <c:v>39.5</c:v>
                </c:pt>
                <c:pt idx="348">
                  <c:v>39.5</c:v>
                </c:pt>
                <c:pt idx="349">
                  <c:v>39.5</c:v>
                </c:pt>
                <c:pt idx="350">
                  <c:v>39.5</c:v>
                </c:pt>
                <c:pt idx="351">
                  <c:v>39.5</c:v>
                </c:pt>
                <c:pt idx="352">
                  <c:v>39.5</c:v>
                </c:pt>
                <c:pt idx="353">
                  <c:v>39.5</c:v>
                </c:pt>
                <c:pt idx="354">
                  <c:v>39.5</c:v>
                </c:pt>
                <c:pt idx="355">
                  <c:v>39.6</c:v>
                </c:pt>
                <c:pt idx="356">
                  <c:v>39.6</c:v>
                </c:pt>
                <c:pt idx="357">
                  <c:v>39.6</c:v>
                </c:pt>
                <c:pt idx="358">
                  <c:v>39.700000000000003</c:v>
                </c:pt>
                <c:pt idx="359">
                  <c:v>39.700000000000003</c:v>
                </c:pt>
                <c:pt idx="360">
                  <c:v>39.700000000000003</c:v>
                </c:pt>
                <c:pt idx="361">
                  <c:v>39.799999999999997</c:v>
                </c:pt>
                <c:pt idx="362">
                  <c:v>39.799999999999997</c:v>
                </c:pt>
                <c:pt idx="363">
                  <c:v>39.799999999999997</c:v>
                </c:pt>
                <c:pt idx="364">
                  <c:v>39.799999999999997</c:v>
                </c:pt>
                <c:pt idx="365">
                  <c:v>39.9</c:v>
                </c:pt>
                <c:pt idx="366">
                  <c:v>39.9</c:v>
                </c:pt>
                <c:pt idx="367">
                  <c:v>39.9</c:v>
                </c:pt>
                <c:pt idx="368">
                  <c:v>39.9</c:v>
                </c:pt>
                <c:pt idx="369">
                  <c:v>40</c:v>
                </c:pt>
                <c:pt idx="370">
                  <c:v>40</c:v>
                </c:pt>
                <c:pt idx="371">
                  <c:v>40</c:v>
                </c:pt>
                <c:pt idx="372">
                  <c:v>40</c:v>
                </c:pt>
                <c:pt idx="373">
                  <c:v>40.1</c:v>
                </c:pt>
                <c:pt idx="374">
                  <c:v>40.1</c:v>
                </c:pt>
                <c:pt idx="375">
                  <c:v>40.1</c:v>
                </c:pt>
                <c:pt idx="376">
                  <c:v>40.1</c:v>
                </c:pt>
                <c:pt idx="377">
                  <c:v>40.200000000000003</c:v>
                </c:pt>
                <c:pt idx="378">
                  <c:v>40.200000000000003</c:v>
                </c:pt>
                <c:pt idx="379">
                  <c:v>40.200000000000003</c:v>
                </c:pt>
                <c:pt idx="380">
                  <c:v>40.299999999999997</c:v>
                </c:pt>
                <c:pt idx="381">
                  <c:v>40.299999999999997</c:v>
                </c:pt>
                <c:pt idx="382">
                  <c:v>40.299999999999997</c:v>
                </c:pt>
                <c:pt idx="383">
                  <c:v>40.299999999999997</c:v>
                </c:pt>
                <c:pt idx="384">
                  <c:v>40.4</c:v>
                </c:pt>
                <c:pt idx="385">
                  <c:v>40.4</c:v>
                </c:pt>
                <c:pt idx="386">
                  <c:v>40.4</c:v>
                </c:pt>
                <c:pt idx="387">
                  <c:v>40.4</c:v>
                </c:pt>
                <c:pt idx="388">
                  <c:v>40.5</c:v>
                </c:pt>
                <c:pt idx="389">
                  <c:v>40.5</c:v>
                </c:pt>
                <c:pt idx="390">
                  <c:v>40.5</c:v>
                </c:pt>
                <c:pt idx="391">
                  <c:v>40.5</c:v>
                </c:pt>
                <c:pt idx="392">
                  <c:v>40.6</c:v>
                </c:pt>
                <c:pt idx="393">
                  <c:v>40.6</c:v>
                </c:pt>
                <c:pt idx="394">
                  <c:v>40.6</c:v>
                </c:pt>
                <c:pt idx="395">
                  <c:v>40.6</c:v>
                </c:pt>
                <c:pt idx="396">
                  <c:v>40.6</c:v>
                </c:pt>
                <c:pt idx="397">
                  <c:v>40.6</c:v>
                </c:pt>
                <c:pt idx="398">
                  <c:v>40.700000000000003</c:v>
                </c:pt>
                <c:pt idx="399">
                  <c:v>40.700000000000003</c:v>
                </c:pt>
                <c:pt idx="400">
                  <c:v>40.700000000000003</c:v>
                </c:pt>
                <c:pt idx="401">
                  <c:v>40.700000000000003</c:v>
                </c:pt>
                <c:pt idx="402">
                  <c:v>40.700000000000003</c:v>
                </c:pt>
                <c:pt idx="403">
                  <c:v>40.799999999999997</c:v>
                </c:pt>
                <c:pt idx="404">
                  <c:v>40.799999999999997</c:v>
                </c:pt>
                <c:pt idx="405">
                  <c:v>40.799999999999997</c:v>
                </c:pt>
                <c:pt idx="406">
                  <c:v>40.799999999999997</c:v>
                </c:pt>
                <c:pt idx="407">
                  <c:v>40.799999999999997</c:v>
                </c:pt>
                <c:pt idx="408">
                  <c:v>40.9</c:v>
                </c:pt>
                <c:pt idx="409">
                  <c:v>40.9</c:v>
                </c:pt>
                <c:pt idx="410">
                  <c:v>40.9</c:v>
                </c:pt>
                <c:pt idx="411">
                  <c:v>40.9</c:v>
                </c:pt>
                <c:pt idx="412">
                  <c:v>41</c:v>
                </c:pt>
                <c:pt idx="413">
                  <c:v>41</c:v>
                </c:pt>
                <c:pt idx="414">
                  <c:v>41</c:v>
                </c:pt>
                <c:pt idx="415">
                  <c:v>41</c:v>
                </c:pt>
                <c:pt idx="416">
                  <c:v>41</c:v>
                </c:pt>
                <c:pt idx="417">
                  <c:v>41.1</c:v>
                </c:pt>
                <c:pt idx="418">
                  <c:v>41.1</c:v>
                </c:pt>
                <c:pt idx="419">
                  <c:v>41.1</c:v>
                </c:pt>
                <c:pt idx="420">
                  <c:v>41.1</c:v>
                </c:pt>
                <c:pt idx="421">
                  <c:v>41.2</c:v>
                </c:pt>
                <c:pt idx="422">
                  <c:v>41.2</c:v>
                </c:pt>
                <c:pt idx="423">
                  <c:v>41.2</c:v>
                </c:pt>
                <c:pt idx="424">
                  <c:v>41.2</c:v>
                </c:pt>
                <c:pt idx="425">
                  <c:v>41.2</c:v>
                </c:pt>
                <c:pt idx="426">
                  <c:v>41.3</c:v>
                </c:pt>
                <c:pt idx="427">
                  <c:v>41.3</c:v>
                </c:pt>
                <c:pt idx="428">
                  <c:v>41.3</c:v>
                </c:pt>
                <c:pt idx="429">
                  <c:v>41.3</c:v>
                </c:pt>
                <c:pt idx="430">
                  <c:v>41.3</c:v>
                </c:pt>
                <c:pt idx="431">
                  <c:v>41.4</c:v>
                </c:pt>
                <c:pt idx="432">
                  <c:v>41.4</c:v>
                </c:pt>
                <c:pt idx="433">
                  <c:v>41.4</c:v>
                </c:pt>
                <c:pt idx="434">
                  <c:v>41.4</c:v>
                </c:pt>
                <c:pt idx="435">
                  <c:v>41.4</c:v>
                </c:pt>
                <c:pt idx="436">
                  <c:v>41.4</c:v>
                </c:pt>
                <c:pt idx="437">
                  <c:v>41.5</c:v>
                </c:pt>
                <c:pt idx="438">
                  <c:v>41.5</c:v>
                </c:pt>
                <c:pt idx="439">
                  <c:v>41.5</c:v>
                </c:pt>
                <c:pt idx="440">
                  <c:v>41.5</c:v>
                </c:pt>
                <c:pt idx="441">
                  <c:v>41.6</c:v>
                </c:pt>
                <c:pt idx="442">
                  <c:v>41.6</c:v>
                </c:pt>
                <c:pt idx="443">
                  <c:v>41.6</c:v>
                </c:pt>
                <c:pt idx="444">
                  <c:v>41.6</c:v>
                </c:pt>
                <c:pt idx="445">
                  <c:v>41.6</c:v>
                </c:pt>
                <c:pt idx="446">
                  <c:v>41.6</c:v>
                </c:pt>
                <c:pt idx="447">
                  <c:v>41.6</c:v>
                </c:pt>
                <c:pt idx="448">
                  <c:v>41.7</c:v>
                </c:pt>
                <c:pt idx="449">
                  <c:v>41.7</c:v>
                </c:pt>
                <c:pt idx="450">
                  <c:v>41.7</c:v>
                </c:pt>
                <c:pt idx="451">
                  <c:v>41.7</c:v>
                </c:pt>
                <c:pt idx="452">
                  <c:v>41.7</c:v>
                </c:pt>
                <c:pt idx="453">
                  <c:v>41.7</c:v>
                </c:pt>
                <c:pt idx="454">
                  <c:v>41.7</c:v>
                </c:pt>
                <c:pt idx="455">
                  <c:v>41.8</c:v>
                </c:pt>
                <c:pt idx="456">
                  <c:v>41.8</c:v>
                </c:pt>
                <c:pt idx="457">
                  <c:v>41.8</c:v>
                </c:pt>
                <c:pt idx="458">
                  <c:v>41.8</c:v>
                </c:pt>
                <c:pt idx="459">
                  <c:v>41.8</c:v>
                </c:pt>
                <c:pt idx="460">
                  <c:v>41.8</c:v>
                </c:pt>
                <c:pt idx="461">
                  <c:v>41.8</c:v>
                </c:pt>
                <c:pt idx="462">
                  <c:v>41.8</c:v>
                </c:pt>
                <c:pt idx="463">
                  <c:v>41.8</c:v>
                </c:pt>
                <c:pt idx="464">
                  <c:v>41.9</c:v>
                </c:pt>
                <c:pt idx="465">
                  <c:v>41.9</c:v>
                </c:pt>
                <c:pt idx="466">
                  <c:v>41.9</c:v>
                </c:pt>
                <c:pt idx="467">
                  <c:v>41.9</c:v>
                </c:pt>
                <c:pt idx="468">
                  <c:v>41.9</c:v>
                </c:pt>
                <c:pt idx="469">
                  <c:v>41.9</c:v>
                </c:pt>
                <c:pt idx="470">
                  <c:v>42</c:v>
                </c:pt>
                <c:pt idx="471">
                  <c:v>42</c:v>
                </c:pt>
                <c:pt idx="472">
                  <c:v>42</c:v>
                </c:pt>
                <c:pt idx="473">
                  <c:v>42</c:v>
                </c:pt>
                <c:pt idx="474">
                  <c:v>42</c:v>
                </c:pt>
                <c:pt idx="475">
                  <c:v>42</c:v>
                </c:pt>
                <c:pt idx="476">
                  <c:v>42</c:v>
                </c:pt>
                <c:pt idx="477">
                  <c:v>42</c:v>
                </c:pt>
                <c:pt idx="478">
                  <c:v>42</c:v>
                </c:pt>
                <c:pt idx="479">
                  <c:v>42</c:v>
                </c:pt>
                <c:pt idx="480">
                  <c:v>42.1</c:v>
                </c:pt>
                <c:pt idx="481">
                  <c:v>42.1</c:v>
                </c:pt>
                <c:pt idx="482">
                  <c:v>42.1</c:v>
                </c:pt>
                <c:pt idx="483">
                  <c:v>42.1</c:v>
                </c:pt>
                <c:pt idx="484">
                  <c:v>42.1</c:v>
                </c:pt>
                <c:pt idx="485">
                  <c:v>42.1</c:v>
                </c:pt>
                <c:pt idx="486">
                  <c:v>42.1</c:v>
                </c:pt>
                <c:pt idx="487">
                  <c:v>42.1</c:v>
                </c:pt>
                <c:pt idx="488">
                  <c:v>42.2</c:v>
                </c:pt>
                <c:pt idx="489">
                  <c:v>42.2</c:v>
                </c:pt>
                <c:pt idx="490">
                  <c:v>42.2</c:v>
                </c:pt>
                <c:pt idx="491">
                  <c:v>42.2</c:v>
                </c:pt>
                <c:pt idx="492">
                  <c:v>42.2</c:v>
                </c:pt>
                <c:pt idx="493">
                  <c:v>42.2</c:v>
                </c:pt>
                <c:pt idx="494">
                  <c:v>42.2</c:v>
                </c:pt>
                <c:pt idx="495">
                  <c:v>42.2</c:v>
                </c:pt>
                <c:pt idx="496">
                  <c:v>42.3</c:v>
                </c:pt>
                <c:pt idx="497">
                  <c:v>42.3</c:v>
                </c:pt>
                <c:pt idx="498">
                  <c:v>42.3</c:v>
                </c:pt>
                <c:pt idx="499">
                  <c:v>42.3</c:v>
                </c:pt>
                <c:pt idx="500">
                  <c:v>42.3</c:v>
                </c:pt>
                <c:pt idx="501">
                  <c:v>42.3</c:v>
                </c:pt>
                <c:pt idx="502">
                  <c:v>42.3</c:v>
                </c:pt>
                <c:pt idx="503">
                  <c:v>42.3</c:v>
                </c:pt>
                <c:pt idx="504">
                  <c:v>42.3</c:v>
                </c:pt>
                <c:pt idx="505">
                  <c:v>42.3</c:v>
                </c:pt>
                <c:pt idx="506">
                  <c:v>42.4</c:v>
                </c:pt>
                <c:pt idx="507">
                  <c:v>42.4</c:v>
                </c:pt>
                <c:pt idx="508">
                  <c:v>42.4</c:v>
                </c:pt>
                <c:pt idx="509">
                  <c:v>42.4</c:v>
                </c:pt>
                <c:pt idx="510">
                  <c:v>42.4</c:v>
                </c:pt>
                <c:pt idx="511">
                  <c:v>42.4</c:v>
                </c:pt>
                <c:pt idx="512">
                  <c:v>42.4</c:v>
                </c:pt>
                <c:pt idx="513">
                  <c:v>42.4</c:v>
                </c:pt>
                <c:pt idx="514">
                  <c:v>42.5</c:v>
                </c:pt>
                <c:pt idx="515">
                  <c:v>42.5</c:v>
                </c:pt>
                <c:pt idx="516">
                  <c:v>42.5</c:v>
                </c:pt>
                <c:pt idx="517">
                  <c:v>42.5</c:v>
                </c:pt>
                <c:pt idx="518">
                  <c:v>42.5</c:v>
                </c:pt>
                <c:pt idx="519">
                  <c:v>42.5</c:v>
                </c:pt>
                <c:pt idx="520">
                  <c:v>42.5</c:v>
                </c:pt>
                <c:pt idx="521">
                  <c:v>42.5</c:v>
                </c:pt>
                <c:pt idx="522">
                  <c:v>42.5</c:v>
                </c:pt>
                <c:pt idx="523">
                  <c:v>42.5</c:v>
                </c:pt>
                <c:pt idx="524">
                  <c:v>42.5</c:v>
                </c:pt>
                <c:pt idx="525">
                  <c:v>42.6</c:v>
                </c:pt>
                <c:pt idx="526">
                  <c:v>42.6</c:v>
                </c:pt>
                <c:pt idx="527">
                  <c:v>42.6</c:v>
                </c:pt>
                <c:pt idx="528">
                  <c:v>42.6</c:v>
                </c:pt>
                <c:pt idx="529">
                  <c:v>42.6</c:v>
                </c:pt>
                <c:pt idx="530">
                  <c:v>42.6</c:v>
                </c:pt>
                <c:pt idx="531">
                  <c:v>42.6</c:v>
                </c:pt>
                <c:pt idx="532">
                  <c:v>42.6</c:v>
                </c:pt>
                <c:pt idx="533">
                  <c:v>42.6</c:v>
                </c:pt>
                <c:pt idx="534">
                  <c:v>42.6</c:v>
                </c:pt>
                <c:pt idx="535">
                  <c:v>42.6</c:v>
                </c:pt>
                <c:pt idx="536">
                  <c:v>42.6</c:v>
                </c:pt>
                <c:pt idx="537">
                  <c:v>42.6</c:v>
                </c:pt>
                <c:pt idx="538">
                  <c:v>42.7</c:v>
                </c:pt>
                <c:pt idx="539">
                  <c:v>42.7</c:v>
                </c:pt>
                <c:pt idx="540">
                  <c:v>42.7</c:v>
                </c:pt>
                <c:pt idx="541">
                  <c:v>42.7</c:v>
                </c:pt>
                <c:pt idx="542">
                  <c:v>42.7</c:v>
                </c:pt>
                <c:pt idx="543">
                  <c:v>42.7</c:v>
                </c:pt>
                <c:pt idx="544">
                  <c:v>42.7</c:v>
                </c:pt>
                <c:pt idx="545">
                  <c:v>42.7</c:v>
                </c:pt>
                <c:pt idx="546">
                  <c:v>42.7</c:v>
                </c:pt>
                <c:pt idx="547">
                  <c:v>42.7</c:v>
                </c:pt>
                <c:pt idx="548">
                  <c:v>42.7</c:v>
                </c:pt>
                <c:pt idx="549">
                  <c:v>42.7</c:v>
                </c:pt>
                <c:pt idx="550">
                  <c:v>42.8</c:v>
                </c:pt>
                <c:pt idx="551">
                  <c:v>42.8</c:v>
                </c:pt>
                <c:pt idx="552">
                  <c:v>42.8</c:v>
                </c:pt>
                <c:pt idx="553">
                  <c:v>42.8</c:v>
                </c:pt>
                <c:pt idx="554">
                  <c:v>42.8</c:v>
                </c:pt>
                <c:pt idx="555">
                  <c:v>42.8</c:v>
                </c:pt>
                <c:pt idx="556">
                  <c:v>42.8</c:v>
                </c:pt>
                <c:pt idx="557">
                  <c:v>42.8</c:v>
                </c:pt>
                <c:pt idx="558">
                  <c:v>42.8</c:v>
                </c:pt>
                <c:pt idx="559">
                  <c:v>42.8</c:v>
                </c:pt>
                <c:pt idx="560">
                  <c:v>42.8</c:v>
                </c:pt>
                <c:pt idx="561">
                  <c:v>42.8</c:v>
                </c:pt>
                <c:pt idx="562">
                  <c:v>42.8</c:v>
                </c:pt>
                <c:pt idx="563">
                  <c:v>42.8</c:v>
                </c:pt>
                <c:pt idx="564">
                  <c:v>42.8</c:v>
                </c:pt>
                <c:pt idx="565">
                  <c:v>42.8</c:v>
                </c:pt>
                <c:pt idx="566">
                  <c:v>42.9</c:v>
                </c:pt>
                <c:pt idx="567">
                  <c:v>42.9</c:v>
                </c:pt>
                <c:pt idx="568">
                  <c:v>42.8</c:v>
                </c:pt>
                <c:pt idx="569">
                  <c:v>42.8</c:v>
                </c:pt>
                <c:pt idx="570">
                  <c:v>42.8</c:v>
                </c:pt>
                <c:pt idx="571">
                  <c:v>42.8</c:v>
                </c:pt>
                <c:pt idx="572">
                  <c:v>42.9</c:v>
                </c:pt>
                <c:pt idx="573">
                  <c:v>42.9</c:v>
                </c:pt>
                <c:pt idx="574">
                  <c:v>42.9</c:v>
                </c:pt>
                <c:pt idx="575">
                  <c:v>42.9</c:v>
                </c:pt>
                <c:pt idx="576">
                  <c:v>42.9</c:v>
                </c:pt>
                <c:pt idx="577">
                  <c:v>42.9</c:v>
                </c:pt>
                <c:pt idx="578">
                  <c:v>42.9</c:v>
                </c:pt>
                <c:pt idx="579">
                  <c:v>42.9</c:v>
                </c:pt>
                <c:pt idx="580">
                  <c:v>42.9</c:v>
                </c:pt>
                <c:pt idx="581">
                  <c:v>42.9</c:v>
                </c:pt>
                <c:pt idx="582">
                  <c:v>42.9</c:v>
                </c:pt>
                <c:pt idx="583">
                  <c:v>42.9</c:v>
                </c:pt>
                <c:pt idx="584">
                  <c:v>42.9</c:v>
                </c:pt>
                <c:pt idx="585">
                  <c:v>43</c:v>
                </c:pt>
                <c:pt idx="586">
                  <c:v>43</c:v>
                </c:pt>
                <c:pt idx="587">
                  <c:v>43</c:v>
                </c:pt>
                <c:pt idx="588">
                  <c:v>43</c:v>
                </c:pt>
                <c:pt idx="589">
                  <c:v>43</c:v>
                </c:pt>
                <c:pt idx="590">
                  <c:v>43</c:v>
                </c:pt>
                <c:pt idx="591">
                  <c:v>43</c:v>
                </c:pt>
                <c:pt idx="592">
                  <c:v>43</c:v>
                </c:pt>
                <c:pt idx="593">
                  <c:v>43</c:v>
                </c:pt>
                <c:pt idx="594">
                  <c:v>43</c:v>
                </c:pt>
                <c:pt idx="595">
                  <c:v>43</c:v>
                </c:pt>
                <c:pt idx="596">
                  <c:v>43.1</c:v>
                </c:pt>
                <c:pt idx="597">
                  <c:v>43.1</c:v>
                </c:pt>
                <c:pt idx="598">
                  <c:v>43.1</c:v>
                </c:pt>
                <c:pt idx="599">
                  <c:v>43.1</c:v>
                </c:pt>
                <c:pt idx="600">
                  <c:v>43.1</c:v>
                </c:pt>
                <c:pt idx="601">
                  <c:v>43.1</c:v>
                </c:pt>
                <c:pt idx="602">
                  <c:v>43.1</c:v>
                </c:pt>
                <c:pt idx="603">
                  <c:v>43.1</c:v>
                </c:pt>
                <c:pt idx="604">
                  <c:v>43.1</c:v>
                </c:pt>
                <c:pt idx="605">
                  <c:v>43.1</c:v>
                </c:pt>
                <c:pt idx="606">
                  <c:v>43.1</c:v>
                </c:pt>
                <c:pt idx="607">
                  <c:v>43.1</c:v>
                </c:pt>
                <c:pt idx="608">
                  <c:v>43.1</c:v>
                </c:pt>
                <c:pt idx="609">
                  <c:v>43.1</c:v>
                </c:pt>
                <c:pt idx="610">
                  <c:v>43.1</c:v>
                </c:pt>
                <c:pt idx="611">
                  <c:v>43.1</c:v>
                </c:pt>
                <c:pt idx="612">
                  <c:v>43.1</c:v>
                </c:pt>
                <c:pt idx="613">
                  <c:v>43.1</c:v>
                </c:pt>
                <c:pt idx="614">
                  <c:v>43.1</c:v>
                </c:pt>
                <c:pt idx="615">
                  <c:v>43.1</c:v>
                </c:pt>
                <c:pt idx="616">
                  <c:v>43.1</c:v>
                </c:pt>
                <c:pt idx="617">
                  <c:v>43.1</c:v>
                </c:pt>
                <c:pt idx="618">
                  <c:v>43.1</c:v>
                </c:pt>
                <c:pt idx="619">
                  <c:v>43.1</c:v>
                </c:pt>
                <c:pt idx="620">
                  <c:v>43.1</c:v>
                </c:pt>
                <c:pt idx="621">
                  <c:v>43.1</c:v>
                </c:pt>
                <c:pt idx="622">
                  <c:v>43.1</c:v>
                </c:pt>
                <c:pt idx="623">
                  <c:v>43.1</c:v>
                </c:pt>
                <c:pt idx="624">
                  <c:v>43.1</c:v>
                </c:pt>
                <c:pt idx="625">
                  <c:v>43.2</c:v>
                </c:pt>
                <c:pt idx="626">
                  <c:v>43.2</c:v>
                </c:pt>
                <c:pt idx="627">
                  <c:v>43.2</c:v>
                </c:pt>
                <c:pt idx="628">
                  <c:v>43.2</c:v>
                </c:pt>
                <c:pt idx="629">
                  <c:v>43.2</c:v>
                </c:pt>
                <c:pt idx="630">
                  <c:v>43.2</c:v>
                </c:pt>
                <c:pt idx="631">
                  <c:v>43.2</c:v>
                </c:pt>
                <c:pt idx="632">
                  <c:v>43.2</c:v>
                </c:pt>
                <c:pt idx="633">
                  <c:v>43.2</c:v>
                </c:pt>
                <c:pt idx="634">
                  <c:v>43.2</c:v>
                </c:pt>
                <c:pt idx="635">
                  <c:v>43.2</c:v>
                </c:pt>
                <c:pt idx="636">
                  <c:v>43.2</c:v>
                </c:pt>
                <c:pt idx="637">
                  <c:v>43.2</c:v>
                </c:pt>
                <c:pt idx="638">
                  <c:v>43.2</c:v>
                </c:pt>
                <c:pt idx="639">
                  <c:v>43.2</c:v>
                </c:pt>
                <c:pt idx="640">
                  <c:v>43.2</c:v>
                </c:pt>
                <c:pt idx="641">
                  <c:v>43.2</c:v>
                </c:pt>
                <c:pt idx="642">
                  <c:v>43.2</c:v>
                </c:pt>
                <c:pt idx="643">
                  <c:v>43.2</c:v>
                </c:pt>
                <c:pt idx="644">
                  <c:v>43.2</c:v>
                </c:pt>
                <c:pt idx="645">
                  <c:v>43.2</c:v>
                </c:pt>
                <c:pt idx="646">
                  <c:v>43.2</c:v>
                </c:pt>
                <c:pt idx="647">
                  <c:v>43.2</c:v>
                </c:pt>
                <c:pt idx="648">
                  <c:v>43.2</c:v>
                </c:pt>
                <c:pt idx="649">
                  <c:v>43.2</c:v>
                </c:pt>
                <c:pt idx="650">
                  <c:v>43.3</c:v>
                </c:pt>
                <c:pt idx="651">
                  <c:v>43.3</c:v>
                </c:pt>
                <c:pt idx="652">
                  <c:v>43.3</c:v>
                </c:pt>
                <c:pt idx="653">
                  <c:v>43.3</c:v>
                </c:pt>
                <c:pt idx="654">
                  <c:v>43.3</c:v>
                </c:pt>
                <c:pt idx="655">
                  <c:v>43.3</c:v>
                </c:pt>
                <c:pt idx="656">
                  <c:v>43.3</c:v>
                </c:pt>
                <c:pt idx="657">
                  <c:v>43.3</c:v>
                </c:pt>
                <c:pt idx="658">
                  <c:v>43.3</c:v>
                </c:pt>
                <c:pt idx="659">
                  <c:v>43.3</c:v>
                </c:pt>
                <c:pt idx="660">
                  <c:v>43.3</c:v>
                </c:pt>
                <c:pt idx="661">
                  <c:v>43.3</c:v>
                </c:pt>
                <c:pt idx="662">
                  <c:v>43.3</c:v>
                </c:pt>
                <c:pt idx="663">
                  <c:v>43.3</c:v>
                </c:pt>
                <c:pt idx="664">
                  <c:v>43.3</c:v>
                </c:pt>
                <c:pt idx="665">
                  <c:v>43.3</c:v>
                </c:pt>
                <c:pt idx="666">
                  <c:v>43.3</c:v>
                </c:pt>
                <c:pt idx="667">
                  <c:v>43.3</c:v>
                </c:pt>
                <c:pt idx="668">
                  <c:v>43.3</c:v>
                </c:pt>
                <c:pt idx="669">
                  <c:v>43.3</c:v>
                </c:pt>
                <c:pt idx="670">
                  <c:v>43.3</c:v>
                </c:pt>
                <c:pt idx="671">
                  <c:v>43.3</c:v>
                </c:pt>
                <c:pt idx="672">
                  <c:v>43.3</c:v>
                </c:pt>
                <c:pt idx="673">
                  <c:v>43.3</c:v>
                </c:pt>
                <c:pt idx="674">
                  <c:v>43.3</c:v>
                </c:pt>
                <c:pt idx="675">
                  <c:v>43.3</c:v>
                </c:pt>
                <c:pt idx="676">
                  <c:v>43.3</c:v>
                </c:pt>
                <c:pt idx="677">
                  <c:v>43.3</c:v>
                </c:pt>
                <c:pt idx="678">
                  <c:v>43.3</c:v>
                </c:pt>
                <c:pt idx="679">
                  <c:v>43.3</c:v>
                </c:pt>
                <c:pt idx="680">
                  <c:v>43.3</c:v>
                </c:pt>
                <c:pt idx="681">
                  <c:v>43.3</c:v>
                </c:pt>
                <c:pt idx="682">
                  <c:v>43.3</c:v>
                </c:pt>
                <c:pt idx="683">
                  <c:v>43.3</c:v>
                </c:pt>
                <c:pt idx="684">
                  <c:v>43.3</c:v>
                </c:pt>
                <c:pt idx="685">
                  <c:v>43.3</c:v>
                </c:pt>
                <c:pt idx="686">
                  <c:v>43.3</c:v>
                </c:pt>
                <c:pt idx="687">
                  <c:v>43.3</c:v>
                </c:pt>
                <c:pt idx="688">
                  <c:v>43.3</c:v>
                </c:pt>
                <c:pt idx="689">
                  <c:v>43.3</c:v>
                </c:pt>
                <c:pt idx="690">
                  <c:v>43.4</c:v>
                </c:pt>
                <c:pt idx="691">
                  <c:v>43.4</c:v>
                </c:pt>
                <c:pt idx="692">
                  <c:v>43.3</c:v>
                </c:pt>
                <c:pt idx="693">
                  <c:v>43.3</c:v>
                </c:pt>
                <c:pt idx="694">
                  <c:v>43.4</c:v>
                </c:pt>
                <c:pt idx="695">
                  <c:v>43.4</c:v>
                </c:pt>
                <c:pt idx="696">
                  <c:v>43.4</c:v>
                </c:pt>
                <c:pt idx="697">
                  <c:v>43.4</c:v>
                </c:pt>
                <c:pt idx="698">
                  <c:v>43.4</c:v>
                </c:pt>
                <c:pt idx="699">
                  <c:v>43.4</c:v>
                </c:pt>
                <c:pt idx="700">
                  <c:v>43.4</c:v>
                </c:pt>
                <c:pt idx="701">
                  <c:v>43.4</c:v>
                </c:pt>
                <c:pt idx="702">
                  <c:v>43.4</c:v>
                </c:pt>
                <c:pt idx="703">
                  <c:v>43.4</c:v>
                </c:pt>
                <c:pt idx="704">
                  <c:v>43.4</c:v>
                </c:pt>
                <c:pt idx="705">
                  <c:v>43.4</c:v>
                </c:pt>
                <c:pt idx="706">
                  <c:v>43.4</c:v>
                </c:pt>
                <c:pt idx="707">
                  <c:v>43.4</c:v>
                </c:pt>
                <c:pt idx="708">
                  <c:v>43.4</c:v>
                </c:pt>
                <c:pt idx="709">
                  <c:v>43.4</c:v>
                </c:pt>
                <c:pt idx="710">
                  <c:v>43.4</c:v>
                </c:pt>
                <c:pt idx="711">
                  <c:v>43.4</c:v>
                </c:pt>
                <c:pt idx="712">
                  <c:v>43.4</c:v>
                </c:pt>
                <c:pt idx="713">
                  <c:v>43.4</c:v>
                </c:pt>
                <c:pt idx="714">
                  <c:v>43.4</c:v>
                </c:pt>
                <c:pt idx="715">
                  <c:v>43.4</c:v>
                </c:pt>
                <c:pt idx="716">
                  <c:v>43.4</c:v>
                </c:pt>
                <c:pt idx="717">
                  <c:v>43.4</c:v>
                </c:pt>
                <c:pt idx="718">
                  <c:v>43.4</c:v>
                </c:pt>
                <c:pt idx="719">
                  <c:v>43.4</c:v>
                </c:pt>
                <c:pt idx="720">
                  <c:v>43.5</c:v>
                </c:pt>
                <c:pt idx="721">
                  <c:v>43.5</c:v>
                </c:pt>
                <c:pt idx="722">
                  <c:v>43.5</c:v>
                </c:pt>
                <c:pt idx="723">
                  <c:v>43.5</c:v>
                </c:pt>
                <c:pt idx="724">
                  <c:v>43.5</c:v>
                </c:pt>
                <c:pt idx="725">
                  <c:v>43.5</c:v>
                </c:pt>
                <c:pt idx="726">
                  <c:v>43.4</c:v>
                </c:pt>
                <c:pt idx="727">
                  <c:v>43.5</c:v>
                </c:pt>
                <c:pt idx="728">
                  <c:v>43.5</c:v>
                </c:pt>
                <c:pt idx="729">
                  <c:v>43.5</c:v>
                </c:pt>
                <c:pt idx="730">
                  <c:v>43.5</c:v>
                </c:pt>
                <c:pt idx="731">
                  <c:v>43.5</c:v>
                </c:pt>
                <c:pt idx="732">
                  <c:v>43.5</c:v>
                </c:pt>
                <c:pt idx="733">
                  <c:v>43.5</c:v>
                </c:pt>
                <c:pt idx="734">
                  <c:v>43.5</c:v>
                </c:pt>
                <c:pt idx="735">
                  <c:v>43.5</c:v>
                </c:pt>
                <c:pt idx="736">
                  <c:v>43.5</c:v>
                </c:pt>
                <c:pt idx="737">
                  <c:v>43.5</c:v>
                </c:pt>
                <c:pt idx="738">
                  <c:v>43.5</c:v>
                </c:pt>
                <c:pt idx="739">
                  <c:v>43.5</c:v>
                </c:pt>
                <c:pt idx="740">
                  <c:v>43.5</c:v>
                </c:pt>
                <c:pt idx="741">
                  <c:v>43.5</c:v>
                </c:pt>
                <c:pt idx="742">
                  <c:v>43.5</c:v>
                </c:pt>
                <c:pt idx="743">
                  <c:v>43.5</c:v>
                </c:pt>
                <c:pt idx="744">
                  <c:v>43.5</c:v>
                </c:pt>
                <c:pt idx="745">
                  <c:v>43.5</c:v>
                </c:pt>
                <c:pt idx="746">
                  <c:v>43.5</c:v>
                </c:pt>
                <c:pt idx="747">
                  <c:v>43.5</c:v>
                </c:pt>
                <c:pt idx="748">
                  <c:v>43.5</c:v>
                </c:pt>
                <c:pt idx="749">
                  <c:v>43.5</c:v>
                </c:pt>
                <c:pt idx="750">
                  <c:v>43.5</c:v>
                </c:pt>
                <c:pt idx="751">
                  <c:v>43.5</c:v>
                </c:pt>
                <c:pt idx="752">
                  <c:v>43.5</c:v>
                </c:pt>
                <c:pt idx="753">
                  <c:v>43.5</c:v>
                </c:pt>
                <c:pt idx="754">
                  <c:v>43.5</c:v>
                </c:pt>
                <c:pt idx="755">
                  <c:v>43.5</c:v>
                </c:pt>
                <c:pt idx="756">
                  <c:v>43.5</c:v>
                </c:pt>
                <c:pt idx="757">
                  <c:v>43.5</c:v>
                </c:pt>
                <c:pt idx="758">
                  <c:v>43.5</c:v>
                </c:pt>
                <c:pt idx="759">
                  <c:v>43.5</c:v>
                </c:pt>
                <c:pt idx="760">
                  <c:v>43.5</c:v>
                </c:pt>
                <c:pt idx="761">
                  <c:v>43.5</c:v>
                </c:pt>
                <c:pt idx="762">
                  <c:v>43.5</c:v>
                </c:pt>
                <c:pt idx="763">
                  <c:v>43.5</c:v>
                </c:pt>
                <c:pt idx="764">
                  <c:v>43.5</c:v>
                </c:pt>
                <c:pt idx="765">
                  <c:v>43.5</c:v>
                </c:pt>
                <c:pt idx="766">
                  <c:v>43.5</c:v>
                </c:pt>
                <c:pt idx="767">
                  <c:v>43.5</c:v>
                </c:pt>
                <c:pt idx="768">
                  <c:v>43.5</c:v>
                </c:pt>
                <c:pt idx="769">
                  <c:v>43.5</c:v>
                </c:pt>
                <c:pt idx="770">
                  <c:v>43.5</c:v>
                </c:pt>
                <c:pt idx="771">
                  <c:v>43.5</c:v>
                </c:pt>
                <c:pt idx="772">
                  <c:v>43.5</c:v>
                </c:pt>
                <c:pt idx="773">
                  <c:v>43.5</c:v>
                </c:pt>
                <c:pt idx="774">
                  <c:v>43.6</c:v>
                </c:pt>
                <c:pt idx="775">
                  <c:v>43.6</c:v>
                </c:pt>
                <c:pt idx="776">
                  <c:v>43.6</c:v>
                </c:pt>
                <c:pt idx="777">
                  <c:v>43.6</c:v>
                </c:pt>
                <c:pt idx="778">
                  <c:v>43.6</c:v>
                </c:pt>
                <c:pt idx="779">
                  <c:v>43.5</c:v>
                </c:pt>
                <c:pt idx="780">
                  <c:v>43.5</c:v>
                </c:pt>
                <c:pt idx="781">
                  <c:v>43.5</c:v>
                </c:pt>
                <c:pt idx="782">
                  <c:v>43.6</c:v>
                </c:pt>
                <c:pt idx="783">
                  <c:v>43.6</c:v>
                </c:pt>
                <c:pt idx="784">
                  <c:v>43.6</c:v>
                </c:pt>
                <c:pt idx="785">
                  <c:v>43.6</c:v>
                </c:pt>
                <c:pt idx="786">
                  <c:v>43.6</c:v>
                </c:pt>
                <c:pt idx="787">
                  <c:v>43.6</c:v>
                </c:pt>
                <c:pt idx="788">
                  <c:v>43.6</c:v>
                </c:pt>
                <c:pt idx="789">
                  <c:v>43.6</c:v>
                </c:pt>
                <c:pt idx="790">
                  <c:v>43.6</c:v>
                </c:pt>
                <c:pt idx="791">
                  <c:v>43.6</c:v>
                </c:pt>
                <c:pt idx="792">
                  <c:v>43.6</c:v>
                </c:pt>
                <c:pt idx="793">
                  <c:v>43.6</c:v>
                </c:pt>
                <c:pt idx="794">
                  <c:v>43.6</c:v>
                </c:pt>
                <c:pt idx="795">
                  <c:v>43.6</c:v>
                </c:pt>
                <c:pt idx="796">
                  <c:v>43.6</c:v>
                </c:pt>
                <c:pt idx="797">
                  <c:v>43.6</c:v>
                </c:pt>
                <c:pt idx="798">
                  <c:v>43.6</c:v>
                </c:pt>
                <c:pt idx="799">
                  <c:v>43.6</c:v>
                </c:pt>
                <c:pt idx="800">
                  <c:v>43.6</c:v>
                </c:pt>
                <c:pt idx="801">
                  <c:v>43.6</c:v>
                </c:pt>
                <c:pt idx="802">
                  <c:v>43.6</c:v>
                </c:pt>
                <c:pt idx="803">
                  <c:v>43.6</c:v>
                </c:pt>
                <c:pt idx="804">
                  <c:v>43.6</c:v>
                </c:pt>
                <c:pt idx="805">
                  <c:v>43.6</c:v>
                </c:pt>
                <c:pt idx="806">
                  <c:v>43.6</c:v>
                </c:pt>
                <c:pt idx="807">
                  <c:v>43.6</c:v>
                </c:pt>
                <c:pt idx="808">
                  <c:v>43.6</c:v>
                </c:pt>
                <c:pt idx="809">
                  <c:v>43.6</c:v>
                </c:pt>
                <c:pt idx="810">
                  <c:v>43.6</c:v>
                </c:pt>
                <c:pt idx="811">
                  <c:v>43.6</c:v>
                </c:pt>
                <c:pt idx="812">
                  <c:v>43.6</c:v>
                </c:pt>
                <c:pt idx="813">
                  <c:v>43.6</c:v>
                </c:pt>
                <c:pt idx="814">
                  <c:v>43.6</c:v>
                </c:pt>
                <c:pt idx="815">
                  <c:v>43.6</c:v>
                </c:pt>
                <c:pt idx="816">
                  <c:v>43.6</c:v>
                </c:pt>
                <c:pt idx="817">
                  <c:v>43.6</c:v>
                </c:pt>
                <c:pt idx="818">
                  <c:v>43.6</c:v>
                </c:pt>
                <c:pt idx="819">
                  <c:v>43.6</c:v>
                </c:pt>
                <c:pt idx="820">
                  <c:v>43.6</c:v>
                </c:pt>
                <c:pt idx="821">
                  <c:v>43.6</c:v>
                </c:pt>
                <c:pt idx="822">
                  <c:v>43.6</c:v>
                </c:pt>
                <c:pt idx="823">
                  <c:v>43.6</c:v>
                </c:pt>
                <c:pt idx="824">
                  <c:v>43.6</c:v>
                </c:pt>
                <c:pt idx="825">
                  <c:v>43.6</c:v>
                </c:pt>
                <c:pt idx="826">
                  <c:v>43.6</c:v>
                </c:pt>
                <c:pt idx="827">
                  <c:v>43.6</c:v>
                </c:pt>
                <c:pt idx="828">
                  <c:v>43.6</c:v>
                </c:pt>
                <c:pt idx="829">
                  <c:v>43.6</c:v>
                </c:pt>
                <c:pt idx="830">
                  <c:v>43.6</c:v>
                </c:pt>
                <c:pt idx="831">
                  <c:v>43.6</c:v>
                </c:pt>
                <c:pt idx="832">
                  <c:v>43.6</c:v>
                </c:pt>
                <c:pt idx="833">
                  <c:v>43.6</c:v>
                </c:pt>
                <c:pt idx="834">
                  <c:v>43.6</c:v>
                </c:pt>
                <c:pt idx="835">
                  <c:v>43.6</c:v>
                </c:pt>
                <c:pt idx="836">
                  <c:v>43.6</c:v>
                </c:pt>
                <c:pt idx="837">
                  <c:v>43.6</c:v>
                </c:pt>
                <c:pt idx="838">
                  <c:v>43.6</c:v>
                </c:pt>
                <c:pt idx="839">
                  <c:v>43.6</c:v>
                </c:pt>
                <c:pt idx="840">
                  <c:v>43.6</c:v>
                </c:pt>
                <c:pt idx="841">
                  <c:v>43.6</c:v>
                </c:pt>
                <c:pt idx="842">
                  <c:v>43.6</c:v>
                </c:pt>
                <c:pt idx="843">
                  <c:v>43.6</c:v>
                </c:pt>
                <c:pt idx="844">
                  <c:v>43.6</c:v>
                </c:pt>
                <c:pt idx="845">
                  <c:v>43.6</c:v>
                </c:pt>
                <c:pt idx="846">
                  <c:v>43.6</c:v>
                </c:pt>
                <c:pt idx="847">
                  <c:v>43.6</c:v>
                </c:pt>
                <c:pt idx="848">
                  <c:v>43.6</c:v>
                </c:pt>
                <c:pt idx="849">
                  <c:v>43.6</c:v>
                </c:pt>
                <c:pt idx="850">
                  <c:v>43.6</c:v>
                </c:pt>
                <c:pt idx="851">
                  <c:v>43.6</c:v>
                </c:pt>
                <c:pt idx="852">
                  <c:v>43.6</c:v>
                </c:pt>
                <c:pt idx="853">
                  <c:v>43.6</c:v>
                </c:pt>
                <c:pt idx="854">
                  <c:v>43.6</c:v>
                </c:pt>
                <c:pt idx="855">
                  <c:v>43.6</c:v>
                </c:pt>
                <c:pt idx="856">
                  <c:v>43.6</c:v>
                </c:pt>
                <c:pt idx="857">
                  <c:v>43.6</c:v>
                </c:pt>
                <c:pt idx="858">
                  <c:v>43.6</c:v>
                </c:pt>
                <c:pt idx="859">
                  <c:v>43.6</c:v>
                </c:pt>
                <c:pt idx="860">
                  <c:v>43.6</c:v>
                </c:pt>
                <c:pt idx="861">
                  <c:v>43.6</c:v>
                </c:pt>
                <c:pt idx="862">
                  <c:v>43.6</c:v>
                </c:pt>
                <c:pt idx="863">
                  <c:v>43.6</c:v>
                </c:pt>
                <c:pt idx="864">
                  <c:v>43.6</c:v>
                </c:pt>
                <c:pt idx="865">
                  <c:v>43.6</c:v>
                </c:pt>
                <c:pt idx="866">
                  <c:v>43.6</c:v>
                </c:pt>
                <c:pt idx="867">
                  <c:v>43.6</c:v>
                </c:pt>
                <c:pt idx="868">
                  <c:v>43.6</c:v>
                </c:pt>
                <c:pt idx="869">
                  <c:v>43.6</c:v>
                </c:pt>
                <c:pt idx="870">
                  <c:v>43.6</c:v>
                </c:pt>
                <c:pt idx="871">
                  <c:v>43.6</c:v>
                </c:pt>
                <c:pt idx="872">
                  <c:v>43.6</c:v>
                </c:pt>
                <c:pt idx="873">
                  <c:v>43.6</c:v>
                </c:pt>
                <c:pt idx="874">
                  <c:v>43.6</c:v>
                </c:pt>
                <c:pt idx="875">
                  <c:v>43.6</c:v>
                </c:pt>
                <c:pt idx="876">
                  <c:v>43.6</c:v>
                </c:pt>
                <c:pt idx="877">
                  <c:v>43.6</c:v>
                </c:pt>
                <c:pt idx="878">
                  <c:v>43.6</c:v>
                </c:pt>
                <c:pt idx="879">
                  <c:v>43.6</c:v>
                </c:pt>
                <c:pt idx="880">
                  <c:v>43.6</c:v>
                </c:pt>
                <c:pt idx="881">
                  <c:v>43.6</c:v>
                </c:pt>
                <c:pt idx="882">
                  <c:v>43.6</c:v>
                </c:pt>
                <c:pt idx="883">
                  <c:v>43.6</c:v>
                </c:pt>
                <c:pt idx="884">
                  <c:v>43.7</c:v>
                </c:pt>
                <c:pt idx="885">
                  <c:v>43.6</c:v>
                </c:pt>
                <c:pt idx="886">
                  <c:v>43.7</c:v>
                </c:pt>
                <c:pt idx="887">
                  <c:v>43.6</c:v>
                </c:pt>
                <c:pt idx="888">
                  <c:v>43.6</c:v>
                </c:pt>
                <c:pt idx="889">
                  <c:v>43.6</c:v>
                </c:pt>
                <c:pt idx="890">
                  <c:v>43.6</c:v>
                </c:pt>
                <c:pt idx="891">
                  <c:v>43.6</c:v>
                </c:pt>
                <c:pt idx="892">
                  <c:v>43.6</c:v>
                </c:pt>
                <c:pt idx="893">
                  <c:v>43.6</c:v>
                </c:pt>
                <c:pt idx="894">
                  <c:v>43.6</c:v>
                </c:pt>
                <c:pt idx="895">
                  <c:v>43.6</c:v>
                </c:pt>
                <c:pt idx="896">
                  <c:v>43.6</c:v>
                </c:pt>
                <c:pt idx="897">
                  <c:v>43.6</c:v>
                </c:pt>
                <c:pt idx="898">
                  <c:v>43.5</c:v>
                </c:pt>
                <c:pt idx="899">
                  <c:v>43.5</c:v>
                </c:pt>
                <c:pt idx="900">
                  <c:v>43.5</c:v>
                </c:pt>
                <c:pt idx="901">
                  <c:v>43.5</c:v>
                </c:pt>
                <c:pt idx="902">
                  <c:v>43.5</c:v>
                </c:pt>
                <c:pt idx="903">
                  <c:v>43.4</c:v>
                </c:pt>
                <c:pt idx="904">
                  <c:v>43.4</c:v>
                </c:pt>
                <c:pt idx="905">
                  <c:v>43.4</c:v>
                </c:pt>
                <c:pt idx="906">
                  <c:v>43.4</c:v>
                </c:pt>
                <c:pt idx="907">
                  <c:v>43.4</c:v>
                </c:pt>
                <c:pt idx="908">
                  <c:v>43.4</c:v>
                </c:pt>
                <c:pt idx="909">
                  <c:v>43.4</c:v>
                </c:pt>
                <c:pt idx="910">
                  <c:v>43.4</c:v>
                </c:pt>
                <c:pt idx="911">
                  <c:v>43.3</c:v>
                </c:pt>
                <c:pt idx="912">
                  <c:v>43.3</c:v>
                </c:pt>
                <c:pt idx="913">
                  <c:v>43.3</c:v>
                </c:pt>
                <c:pt idx="914">
                  <c:v>43.3</c:v>
                </c:pt>
                <c:pt idx="915">
                  <c:v>43.2</c:v>
                </c:pt>
                <c:pt idx="916">
                  <c:v>43.2</c:v>
                </c:pt>
                <c:pt idx="917">
                  <c:v>43.2</c:v>
                </c:pt>
                <c:pt idx="918">
                  <c:v>43.1</c:v>
                </c:pt>
                <c:pt idx="919">
                  <c:v>43</c:v>
                </c:pt>
                <c:pt idx="920">
                  <c:v>42.8</c:v>
                </c:pt>
                <c:pt idx="921">
                  <c:v>42.6</c:v>
                </c:pt>
              </c:numCache>
            </c:numRef>
          </c:yVal>
          <c:smooth val="0"/>
        </c:ser>
        <c:dLbls>
          <c:showLegendKey val="0"/>
          <c:showVal val="0"/>
          <c:showCatName val="0"/>
          <c:showSerName val="0"/>
          <c:showPercent val="0"/>
          <c:showBubbleSize val="0"/>
        </c:dLbls>
        <c:axId val="1326289200"/>
        <c:axId val="1326291376"/>
      </c:scatterChart>
      <c:valAx>
        <c:axId val="1326289200"/>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US"/>
                  <a:t>Deflection(in)</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326291376"/>
        <c:crosses val="autoZero"/>
        <c:crossBetween val="midCat"/>
      </c:valAx>
      <c:valAx>
        <c:axId val="1326291376"/>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US"/>
                  <a:t>Load (kips) </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326289200"/>
        <c:crosses val="autoZero"/>
        <c:crossBetween val="midCat"/>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900"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900"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F5A8B-A8C9-C342-97EF-32051294A510}" type="datetimeFigureOut">
              <a:rPr lang="en-US" smtClean="0"/>
              <a:t>5/12/2016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E9515-3990-0546-A262-7AAC48014BBC}" type="slidenum">
              <a:rPr lang="en-US" smtClean="0"/>
              <a:t>‹#›</a:t>
            </a:fld>
            <a:endParaRPr lang="en-US"/>
          </a:p>
        </p:txBody>
      </p:sp>
    </p:spTree>
    <p:extLst>
      <p:ext uri="{BB962C8B-B14F-4D97-AF65-F5344CB8AC3E}">
        <p14:creationId xmlns:p14="http://schemas.microsoft.com/office/powerpoint/2010/main" val="218632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Eman</a:t>
            </a:r>
            <a:r>
              <a:rPr lang="en-US" dirty="0" smtClean="0"/>
              <a:t> 30-60</a:t>
            </a:r>
            <a:r>
              <a:rPr lang="en-US" baseline="0" dirty="0" smtClean="0"/>
              <a:t> seconds</a:t>
            </a:r>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2</a:t>
            </a:fld>
            <a:endParaRPr lang="en-US"/>
          </a:p>
        </p:txBody>
      </p:sp>
    </p:spTree>
    <p:extLst>
      <p:ext uri="{BB962C8B-B14F-4D97-AF65-F5344CB8AC3E}">
        <p14:creationId xmlns:p14="http://schemas.microsoft.com/office/powerpoint/2010/main" val="210714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Eman</a:t>
            </a:r>
            <a:r>
              <a:rPr lang="en-US" dirty="0" smtClean="0"/>
              <a:t>: 30-60 seconds</a:t>
            </a:r>
          </a:p>
          <a:p>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3</a:t>
            </a:fld>
            <a:endParaRPr lang="en-US"/>
          </a:p>
        </p:txBody>
      </p:sp>
    </p:spTree>
    <p:extLst>
      <p:ext uri="{BB962C8B-B14F-4D97-AF65-F5344CB8AC3E}">
        <p14:creationId xmlns:p14="http://schemas.microsoft.com/office/powerpoint/2010/main" val="159106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smtClean="0"/>
              <a:t>Eman</a:t>
            </a:r>
            <a:r>
              <a:rPr lang="en-US" b="1" dirty="0" smtClean="0"/>
              <a:t> </a:t>
            </a:r>
          </a:p>
          <a:p>
            <a:r>
              <a:rPr lang="en-US" b="1" dirty="0" smtClean="0"/>
              <a:t>Pros: 1</a:t>
            </a:r>
            <a:r>
              <a:rPr lang="en-US" dirty="0" smtClean="0"/>
              <a:t>. Low Unit weight2. </a:t>
            </a:r>
            <a:r>
              <a:rPr lang="en-US" dirty="0" err="1" smtClean="0"/>
              <a:t>Partiially</a:t>
            </a:r>
            <a:r>
              <a:rPr lang="en-US" dirty="0" smtClean="0"/>
              <a:t> air entrained, reduces cracking with severe temperature changes3.Good to above average 28 day compression strength for lightweight (6,500 psi anticipated)4. Dry Unit weight @ 28 day </a:t>
            </a:r>
            <a:r>
              <a:rPr lang="en-US" dirty="0" err="1" smtClean="0"/>
              <a:t>pobably</a:t>
            </a:r>
            <a:r>
              <a:rPr lang="en-US" dirty="0" smtClean="0"/>
              <a:t> between 120-122 pcf5. Low water cement ratio assist with permeability6. Easy to place concrete with maximum consolidation7. Architectural Finish8. High fire rating</a:t>
            </a:r>
          </a:p>
          <a:p>
            <a:r>
              <a:rPr lang="en-US" b="1" dirty="0" smtClean="0"/>
              <a:t>Cons: 1</a:t>
            </a:r>
            <a:r>
              <a:rPr lang="en-US" dirty="0" smtClean="0"/>
              <a:t>. Low shear values @ transfer and 28 days2. Specific gravity of lightweight material is unstable3. Low transfer strengths if proper curing procedures are not used4. Air entrainment is variable based on temperatures (air and Ambient)5. Very Rocky Finish on the top, sometimes undesirable6. Concrete has to be batched under strict supervision</a:t>
            </a:r>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4</a:t>
            </a:fld>
            <a:endParaRPr lang="en-US"/>
          </a:p>
        </p:txBody>
      </p:sp>
    </p:spTree>
    <p:extLst>
      <p:ext uri="{BB962C8B-B14F-4D97-AF65-F5344CB8AC3E}">
        <p14:creationId xmlns:p14="http://schemas.microsoft.com/office/powerpoint/2010/main" val="71140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Remind class about this slide</a:t>
            </a:r>
            <a:r>
              <a:rPr lang="en-US" baseline="0" dirty="0" smtClean="0"/>
              <a:t> and that this is exactly a snapshot of what </a:t>
            </a:r>
            <a:r>
              <a:rPr lang="en-US" baseline="0" dirty="0" err="1" smtClean="0"/>
              <a:t>weve</a:t>
            </a:r>
            <a:r>
              <a:rPr lang="en-US" baseline="0" dirty="0" smtClean="0"/>
              <a:t> been doing for two weeks but we each chose a separate criteria to design our beams</a:t>
            </a:r>
            <a:r>
              <a:rPr lang="is-IS" baseline="0" dirty="0" smtClean="0"/>
              <a:t>…transition into and “and here are our results”</a:t>
            </a:r>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5</a:t>
            </a:fld>
            <a:endParaRPr lang="en-US"/>
          </a:p>
        </p:txBody>
      </p:sp>
    </p:spTree>
    <p:extLst>
      <p:ext uri="{BB962C8B-B14F-4D97-AF65-F5344CB8AC3E}">
        <p14:creationId xmlns:p14="http://schemas.microsoft.com/office/powerpoint/2010/main" val="493527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9</a:t>
            </a:fld>
            <a:endParaRPr lang="en-US"/>
          </a:p>
        </p:txBody>
      </p:sp>
    </p:spTree>
    <p:extLst>
      <p:ext uri="{BB962C8B-B14F-4D97-AF65-F5344CB8AC3E}">
        <p14:creationId xmlns:p14="http://schemas.microsoft.com/office/powerpoint/2010/main" val="278565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71E9515-3990-0546-A262-7AAC48014BBC}" type="slidenum">
              <a:rPr lang="en-US" smtClean="0"/>
              <a:t>12</a:t>
            </a:fld>
            <a:endParaRPr lang="en-US"/>
          </a:p>
        </p:txBody>
      </p:sp>
    </p:spTree>
    <p:extLst>
      <p:ext uri="{BB962C8B-B14F-4D97-AF65-F5344CB8AC3E}">
        <p14:creationId xmlns:p14="http://schemas.microsoft.com/office/powerpoint/2010/main" val="3717019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14</a:t>
            </a:fld>
            <a:endParaRPr lang="en-US"/>
          </a:p>
        </p:txBody>
      </p:sp>
    </p:spTree>
    <p:extLst>
      <p:ext uri="{BB962C8B-B14F-4D97-AF65-F5344CB8AC3E}">
        <p14:creationId xmlns:p14="http://schemas.microsoft.com/office/powerpoint/2010/main" val="3975465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15</a:t>
            </a:fld>
            <a:endParaRPr lang="en-US"/>
          </a:p>
        </p:txBody>
      </p:sp>
    </p:spTree>
    <p:extLst>
      <p:ext uri="{BB962C8B-B14F-4D97-AF65-F5344CB8AC3E}">
        <p14:creationId xmlns:p14="http://schemas.microsoft.com/office/powerpoint/2010/main" val="1955764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1E9515-3990-0546-A262-7AAC48014BBC}" type="slidenum">
              <a:rPr lang="en-US" smtClean="0"/>
              <a:t>16</a:t>
            </a:fld>
            <a:endParaRPr lang="en-US"/>
          </a:p>
        </p:txBody>
      </p:sp>
    </p:spTree>
    <p:extLst>
      <p:ext uri="{BB962C8B-B14F-4D97-AF65-F5344CB8AC3E}">
        <p14:creationId xmlns:p14="http://schemas.microsoft.com/office/powerpoint/2010/main" val="1972161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AEC926B-BB68-41D7-891A-FEFEBDDD5DE0}"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151237395"/>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FF157A-845D-4AE9-9539-FA926E75AA51}"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9238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CD5308-E8DD-4F70-BC1D-F6E1532F84F6}"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215477015"/>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F5C31BC-E726-40D7-A6DD-B424C4D2E7B8}" type="datetime1">
              <a:rPr lang="en-US" smtClean="0"/>
              <a:t>5/12/2016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657740841"/>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970BC9-BA13-44F1-8900-F9879B20687E}" type="datetime1">
              <a:rPr lang="en-US" smtClean="0"/>
              <a:t>5/12/2016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97478509"/>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034A3B1-A1FB-4007-BD5D-08562560E368}" type="datetime1">
              <a:rPr lang="en-US" smtClean="0"/>
              <a:t>5/12/2016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159066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386BFE-76C9-44D6-AB32-296D4DE0B77B}" type="datetime1">
              <a:rPr lang="en-US" smtClean="0"/>
              <a:t>5/12/2016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60058749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2DBE87-510B-4FA4-A24D-ACAE19E351FB}" type="datetime1">
              <a:rPr lang="en-US" smtClean="0"/>
              <a:t>5/12/2016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900954793"/>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EEE22B-44AD-434E-81F4-26B32D76969D}" type="datetime1">
              <a:rPr lang="en-US" smtClean="0"/>
              <a:t>5/12/2016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440010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75F693-ABEF-4AB4-A845-1F81AC6EA7CC}"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477907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1AD991-D534-44AA-A03F-4A665AED53C6}"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B7D4D9-477A-3948-B4CF-9ACF3A16C50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91407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A7A843B-4EE4-49E0-BFAE-C2863CE170EF}" type="datetime1">
              <a:rPr lang="en-US" smtClean="0"/>
              <a:t>5/12/2016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1431327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8B57353-B8BA-4733-A1C7-6D13F8EF9FD8}" type="datetime1">
              <a:rPr lang="en-US" smtClean="0"/>
              <a:t>5/12/2016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B7D4D9-477A-3948-B4CF-9ACF3A16C50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4453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15E1A06-AE50-4474-9273-09D89440EB58}" type="datetime1">
              <a:rPr lang="en-US" smtClean="0"/>
              <a:t>5/12/2016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8454064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7F0D4B-5CA3-4385-A402-3F5C65755D1B}"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994900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108A1-A586-4073-961B-3D1974CE0356}" type="datetime1">
              <a:rPr lang="en-US" smtClean="0"/>
              <a:t>5/12/2016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B7D4D9-477A-3948-B4CF-9ACF3A16C505}" type="slidenum">
              <a:rPr lang="en-US" smtClean="0"/>
              <a:t>‹#›</a:t>
            </a:fld>
            <a:endParaRPr lang="en-US"/>
          </a:p>
        </p:txBody>
      </p:sp>
    </p:spTree>
    <p:extLst>
      <p:ext uri="{BB962C8B-B14F-4D97-AF65-F5344CB8AC3E}">
        <p14:creationId xmlns:p14="http://schemas.microsoft.com/office/powerpoint/2010/main" val="990204514"/>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0000"/>
                <a:satMod val="92000"/>
                <a:lumMod val="120000"/>
              </a:schemeClr>
            </a:gs>
            <a:gs pos="70000">
              <a:schemeClr val="tx2">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0360786-9DF2-4FFE-9424-B0746992FEB0}" type="datetime1">
              <a:rPr lang="en-US" smtClean="0"/>
              <a:t>5/12/2016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3B7D4D9-477A-3948-B4CF-9ACF3A16C505}" type="slidenum">
              <a:rPr lang="en-US" smtClean="0"/>
              <a:t>‹#›</a:t>
            </a:fld>
            <a:endParaRPr lang="en-US"/>
          </a:p>
        </p:txBody>
      </p:sp>
    </p:spTree>
    <p:extLst>
      <p:ext uri="{BB962C8B-B14F-4D97-AF65-F5344CB8AC3E}">
        <p14:creationId xmlns:p14="http://schemas.microsoft.com/office/powerpoint/2010/main" val="308640700"/>
      </p:ext>
    </p:extLst>
  </p:cSld>
  <p:clrMap bg1="lt1" tx1="dk1" bg2="lt2" tx2="dk2" accent1="accent1" accent2="accent2" accent3="accent3" accent4="accent4" accent5="accent5" accent6="accent6" hlink="hlink" folHlink="folHlink"/>
  <p:sldLayoutIdLst>
    <p:sldLayoutId id="2147484942" r:id="rId1"/>
    <p:sldLayoutId id="2147484943" r:id="rId2"/>
    <p:sldLayoutId id="2147484944" r:id="rId3"/>
    <p:sldLayoutId id="2147484945" r:id="rId4"/>
    <p:sldLayoutId id="2147484946" r:id="rId5"/>
    <p:sldLayoutId id="2147484947" r:id="rId6"/>
    <p:sldLayoutId id="2147484948" r:id="rId7"/>
    <p:sldLayoutId id="2147484949" r:id="rId8"/>
    <p:sldLayoutId id="2147484950" r:id="rId9"/>
    <p:sldLayoutId id="2147484951" r:id="rId10"/>
    <p:sldLayoutId id="2147484952" r:id="rId11"/>
    <p:sldLayoutId id="2147484953" r:id="rId12"/>
    <p:sldLayoutId id="2147484954" r:id="rId13"/>
    <p:sldLayoutId id="2147484955" r:id="rId14"/>
    <p:sldLayoutId id="2147484956" r:id="rId15"/>
    <p:sldLayoutId id="2147484957"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0.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2.xml"/><Relationship Id="rId7" Type="http://schemas.openxmlformats.org/officeDocument/2006/relationships/image" Target="../media/image23.JP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490" y="2984500"/>
            <a:ext cx="9867900" cy="1051560"/>
          </a:xfrm>
        </p:spPr>
        <p:txBody>
          <a:bodyPr>
            <a:noAutofit/>
          </a:bodyPr>
          <a:lstStyle/>
          <a:p>
            <a:r>
              <a:rPr lang="en-US" sz="6000" b="1" dirty="0" smtClean="0">
                <a:latin typeface="Book Antiqua" charset="0"/>
                <a:ea typeface="Book Antiqua" charset="0"/>
                <a:cs typeface="Book Antiqua" charset="0"/>
              </a:rPr>
              <a:t>PCI- BIG BEAM CONTEST</a:t>
            </a:r>
            <a:endParaRPr lang="en-US" sz="6000" b="1" dirty="0">
              <a:latin typeface="Book Antiqua" charset="0"/>
              <a:ea typeface="Book Antiqua" charset="0"/>
              <a:cs typeface="Book Antiqua" charset="0"/>
            </a:endParaRPr>
          </a:p>
        </p:txBody>
      </p:sp>
      <p:sp>
        <p:nvSpPr>
          <p:cNvPr id="3" name="Subtitle 2"/>
          <p:cNvSpPr>
            <a:spLocks noGrp="1"/>
          </p:cNvSpPr>
          <p:nvPr>
            <p:ph type="subTitle" idx="1"/>
          </p:nvPr>
        </p:nvSpPr>
        <p:spPr>
          <a:xfrm>
            <a:off x="2735580" y="4385097"/>
            <a:ext cx="7411720" cy="1952203"/>
          </a:xfrm>
        </p:spPr>
        <p:txBody>
          <a:bodyPr>
            <a:normAutofit fontScale="55000" lnSpcReduction="20000"/>
          </a:bodyPr>
          <a:lstStyle/>
          <a:p>
            <a:pPr algn="ctr"/>
            <a:r>
              <a:rPr lang="en-US" sz="5100">
                <a:solidFill>
                  <a:schemeClr val="accent1">
                    <a:lumMod val="75000"/>
                  </a:schemeClr>
                </a:solidFill>
                <a:latin typeface="Book Antiqua" charset="0"/>
                <a:ea typeface="Book Antiqua" charset="0"/>
                <a:cs typeface="Book Antiqua" charset="0"/>
              </a:rPr>
              <a:t>Deena </a:t>
            </a:r>
            <a:r>
              <a:rPr lang="en-US" sz="5100" smtClean="0">
                <a:solidFill>
                  <a:schemeClr val="accent1">
                    <a:lumMod val="75000"/>
                  </a:schemeClr>
                </a:solidFill>
                <a:latin typeface="Book Antiqua" charset="0"/>
                <a:ea typeface="Book Antiqua" charset="0"/>
                <a:cs typeface="Book Antiqua" charset="0"/>
              </a:rPr>
              <a:t>Albustan</a:t>
            </a:r>
          </a:p>
          <a:p>
            <a:pPr algn="ctr"/>
            <a:r>
              <a:rPr lang="en-US" sz="5100" dirty="0" err="1" smtClean="0">
                <a:solidFill>
                  <a:schemeClr val="accent1">
                    <a:lumMod val="75000"/>
                  </a:schemeClr>
                </a:solidFill>
                <a:latin typeface="Book Antiqua" charset="0"/>
                <a:ea typeface="Book Antiqua" charset="0"/>
                <a:cs typeface="Book Antiqua" charset="0"/>
              </a:rPr>
              <a:t>Eman</a:t>
            </a:r>
            <a:r>
              <a:rPr lang="en-US" sz="5100" dirty="0" smtClean="0">
                <a:solidFill>
                  <a:schemeClr val="accent1">
                    <a:lumMod val="75000"/>
                  </a:schemeClr>
                </a:solidFill>
                <a:latin typeface="Book Antiqua" charset="0"/>
                <a:ea typeface="Book Antiqua" charset="0"/>
                <a:cs typeface="Book Antiqua" charset="0"/>
              </a:rPr>
              <a:t> </a:t>
            </a:r>
            <a:r>
              <a:rPr lang="en-US" sz="5100" dirty="0" err="1" smtClean="0">
                <a:solidFill>
                  <a:schemeClr val="accent1">
                    <a:lumMod val="75000"/>
                  </a:schemeClr>
                </a:solidFill>
                <a:latin typeface="Book Antiqua" charset="0"/>
                <a:ea typeface="Book Antiqua" charset="0"/>
                <a:cs typeface="Book Antiqua" charset="0"/>
              </a:rPr>
              <a:t>Albdiywi</a:t>
            </a:r>
            <a:endParaRPr lang="en-US" sz="5100" dirty="0" smtClean="0">
              <a:solidFill>
                <a:schemeClr val="accent1">
                  <a:lumMod val="75000"/>
                </a:schemeClr>
              </a:solidFill>
              <a:latin typeface="Book Antiqua" charset="0"/>
              <a:ea typeface="Book Antiqua" charset="0"/>
              <a:cs typeface="Book Antiqua" charset="0"/>
            </a:endParaRPr>
          </a:p>
          <a:p>
            <a:pPr algn="ctr"/>
            <a:r>
              <a:rPr lang="en-US" sz="5100" dirty="0" smtClean="0">
                <a:solidFill>
                  <a:schemeClr val="accent1">
                    <a:lumMod val="75000"/>
                  </a:schemeClr>
                </a:solidFill>
                <a:latin typeface="Book Antiqua" charset="0"/>
                <a:ea typeface="Book Antiqua" charset="0"/>
                <a:cs typeface="Book Antiqua" charset="0"/>
              </a:rPr>
              <a:t>Nicholas Jokerst</a:t>
            </a:r>
          </a:p>
          <a:p>
            <a:pPr algn="ctr"/>
            <a:r>
              <a:rPr lang="en-US" sz="5100" dirty="0">
                <a:solidFill>
                  <a:schemeClr val="accent1">
                    <a:lumMod val="75000"/>
                  </a:schemeClr>
                </a:solidFill>
                <a:latin typeface="Book Antiqua" charset="0"/>
                <a:ea typeface="Book Antiqua" charset="0"/>
                <a:cs typeface="Book Antiqua" charset="0"/>
              </a:rPr>
              <a:t>Michael O'Reilly</a:t>
            </a:r>
          </a:p>
          <a:p>
            <a:pPr algn="ctr"/>
            <a:endParaRPr lang="en-US" sz="5100" b="1" dirty="0">
              <a:solidFill>
                <a:srgbClr val="FF0000"/>
              </a:solidFill>
              <a:latin typeface="Book Antiqua" charset="0"/>
              <a:ea typeface="Book Antiqua" charset="0"/>
              <a:cs typeface="Book Antiqua" charset="0"/>
            </a:endParaRPr>
          </a:p>
        </p:txBody>
      </p:sp>
      <p:sp>
        <p:nvSpPr>
          <p:cNvPr id="5" name="TextBox 4"/>
          <p:cNvSpPr txBox="1"/>
          <p:nvPr/>
        </p:nvSpPr>
        <p:spPr>
          <a:xfrm>
            <a:off x="1930400" y="1056640"/>
            <a:ext cx="184731" cy="369332"/>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2"/>
          <a:stretch>
            <a:fillRect/>
          </a:stretch>
        </p:blipFill>
        <p:spPr>
          <a:xfrm>
            <a:off x="2820421" y="309959"/>
            <a:ext cx="6826796" cy="267454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Slide Number Placeholder 5"/>
          <p:cNvSpPr>
            <a:spLocks noGrp="1"/>
          </p:cNvSpPr>
          <p:nvPr>
            <p:ph type="sldNum" sz="quarter" idx="12"/>
          </p:nvPr>
        </p:nvSpPr>
        <p:spPr/>
        <p:txBody>
          <a:bodyPr/>
          <a:lstStyle/>
          <a:p>
            <a:fld id="{73B7D4D9-477A-3948-B4CF-9ACF3A16C505}" type="slidenum">
              <a:rPr lang="en-US" smtClean="0"/>
              <a:t>1</a:t>
            </a:fld>
            <a:endParaRPr lang="en-US"/>
          </a:p>
        </p:txBody>
      </p:sp>
    </p:spTree>
    <p:extLst>
      <p:ext uri="{BB962C8B-B14F-4D97-AF65-F5344CB8AC3E}">
        <p14:creationId xmlns:p14="http://schemas.microsoft.com/office/powerpoint/2010/main" val="10267350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342" y="393681"/>
            <a:ext cx="9601200" cy="1485900"/>
          </a:xfrm>
        </p:spPr>
        <p:txBody>
          <a:bodyPr>
            <a:normAutofit/>
          </a:bodyPr>
          <a:lstStyle/>
          <a:p>
            <a:r>
              <a:rPr lang="en-US" sz="6000" b="1" dirty="0" smtClean="0">
                <a:latin typeface="Book Antiqua" charset="0"/>
                <a:ea typeface="Book Antiqua" charset="0"/>
                <a:cs typeface="Book Antiqua" charset="0"/>
              </a:rPr>
              <a:t>INTRODUCTION</a:t>
            </a:r>
            <a:endParaRPr lang="en-US" sz="6000" b="1" dirty="0">
              <a:latin typeface="Book Antiqua" charset="0"/>
              <a:ea typeface="Book Antiqua" charset="0"/>
              <a:cs typeface="Book Antiqua" charset="0"/>
            </a:endParaRPr>
          </a:p>
        </p:txBody>
      </p:sp>
      <p:sp>
        <p:nvSpPr>
          <p:cNvPr id="3" name="Content Placeholder 2"/>
          <p:cNvSpPr>
            <a:spLocks noGrp="1"/>
          </p:cNvSpPr>
          <p:nvPr>
            <p:ph idx="1"/>
          </p:nvPr>
        </p:nvSpPr>
        <p:spPr>
          <a:xfrm>
            <a:off x="1896605" y="1601221"/>
            <a:ext cx="8933955" cy="4616699"/>
          </a:xfrm>
        </p:spPr>
        <p:txBody>
          <a:bodyPr>
            <a:normAutofit fontScale="32500" lnSpcReduction="20000"/>
          </a:bodyPr>
          <a:lstStyle/>
          <a:p>
            <a:r>
              <a:rPr lang="en-US" sz="6200" b="1" dirty="0" smtClean="0">
                <a:latin typeface="Book Antiqua" charset="0"/>
                <a:ea typeface="Book Antiqua" charset="0"/>
                <a:cs typeface="Book Antiqua" charset="0"/>
              </a:rPr>
              <a:t>PCI</a:t>
            </a:r>
            <a:r>
              <a:rPr lang="en-US" sz="6200" b="1" dirty="0" smtClean="0">
                <a:latin typeface="Book Antiqua" charset="0"/>
                <a:ea typeface="Book Antiqua" charset="0"/>
                <a:cs typeface="Book Antiqua" charset="0"/>
                <a:sym typeface="Wingdings"/>
              </a:rPr>
              <a:t>: </a:t>
            </a:r>
            <a:r>
              <a:rPr lang="en-US" sz="6200" b="1" dirty="0" smtClean="0">
                <a:latin typeface="Book Antiqua" charset="0"/>
                <a:ea typeface="Book Antiqua" charset="0"/>
                <a:cs typeface="Book Antiqua" charset="0"/>
              </a:rPr>
              <a:t>Pre-stress Concrete Institute </a:t>
            </a:r>
            <a:endParaRPr lang="en-US" sz="6200" b="1" dirty="0">
              <a:latin typeface="Book Antiqua" charset="0"/>
              <a:ea typeface="Book Antiqua" charset="0"/>
              <a:cs typeface="Book Antiqua" charset="0"/>
            </a:endParaRPr>
          </a:p>
          <a:p>
            <a:pPr lvl="1">
              <a:buFont typeface="Wingdings" charset="2"/>
              <a:buChar char="Ø"/>
            </a:pPr>
            <a:r>
              <a:rPr lang="en-US" sz="6200" dirty="0" smtClean="0">
                <a:latin typeface="Book Antiqua" charset="0"/>
                <a:ea typeface="Book Antiqua" charset="0"/>
                <a:cs typeface="Book Antiqua" charset="0"/>
              </a:rPr>
              <a:t>Big Beam Contest</a:t>
            </a:r>
          </a:p>
          <a:p>
            <a:pPr lvl="1">
              <a:buFont typeface="Wingdings" charset="2"/>
              <a:buChar char="Ø"/>
            </a:pPr>
            <a:r>
              <a:rPr lang="en-US" sz="6200" dirty="0" smtClean="0">
                <a:latin typeface="Book Antiqua" charset="0"/>
                <a:ea typeface="Book Antiqua" charset="0"/>
                <a:cs typeface="Book Antiqua" charset="0"/>
              </a:rPr>
              <a:t>Design and produce a PCI beam</a:t>
            </a:r>
            <a:br>
              <a:rPr lang="en-US" sz="6200" dirty="0" smtClean="0">
                <a:latin typeface="Book Antiqua" charset="0"/>
                <a:ea typeface="Book Antiqua" charset="0"/>
                <a:cs typeface="Book Antiqua" charset="0"/>
              </a:rPr>
            </a:br>
            <a:endParaRPr lang="en-US" sz="6200" dirty="0" smtClean="0">
              <a:latin typeface="Book Antiqua" charset="0"/>
              <a:ea typeface="Book Antiqua" charset="0"/>
              <a:cs typeface="Book Antiqua" charset="0"/>
            </a:endParaRPr>
          </a:p>
          <a:p>
            <a:r>
              <a:rPr lang="en-US" sz="6200" b="1" dirty="0" smtClean="0">
                <a:latin typeface="Book Antiqua" charset="0"/>
                <a:ea typeface="Book Antiqua" charset="0"/>
                <a:cs typeface="Book Antiqua" charset="0"/>
              </a:rPr>
              <a:t>Design Constrains</a:t>
            </a:r>
          </a:p>
          <a:p>
            <a:pPr lvl="1">
              <a:buFont typeface="Wingdings" charset="2"/>
              <a:buChar char="Ø"/>
            </a:pPr>
            <a:r>
              <a:rPr lang="en-US" sz="6200" dirty="0" smtClean="0">
                <a:latin typeface="Book Antiqua" charset="0"/>
                <a:ea typeface="Book Antiqua" charset="0"/>
                <a:cs typeface="Book Antiqua" charset="0"/>
              </a:rPr>
              <a:t>Beam spans 17 ft.</a:t>
            </a:r>
          </a:p>
          <a:p>
            <a:pPr lvl="1">
              <a:buFont typeface="Wingdings" charset="2"/>
              <a:buChar char="Ø"/>
            </a:pPr>
            <a:r>
              <a:rPr lang="en-US" sz="6200" dirty="0" smtClean="0">
                <a:latin typeface="Book Antiqua" charset="0"/>
                <a:ea typeface="Book Antiqua" charset="0"/>
                <a:cs typeface="Book Antiqua" charset="0"/>
              </a:rPr>
              <a:t>No cracks in beam before 18.75 kip.</a:t>
            </a:r>
          </a:p>
          <a:p>
            <a:pPr lvl="1">
              <a:buFont typeface="Wingdings" charset="2"/>
              <a:buChar char="Ø"/>
            </a:pPr>
            <a:r>
              <a:rPr lang="en-US" sz="6200" dirty="0" smtClean="0">
                <a:latin typeface="Book Antiqua" charset="0"/>
                <a:ea typeface="Book Antiqua" charset="0"/>
                <a:cs typeface="Book Antiqua" charset="0"/>
              </a:rPr>
              <a:t>Beam should fail between 30 to 37 kip.</a:t>
            </a:r>
            <a:br>
              <a:rPr lang="en-US" sz="6200" dirty="0" smtClean="0">
                <a:latin typeface="Book Antiqua" charset="0"/>
                <a:ea typeface="Book Antiqua" charset="0"/>
                <a:cs typeface="Book Antiqua" charset="0"/>
              </a:rPr>
            </a:br>
            <a:endParaRPr lang="en-US" sz="6200" dirty="0" smtClean="0">
              <a:latin typeface="Book Antiqua" charset="0"/>
              <a:ea typeface="Book Antiqua" charset="0"/>
              <a:cs typeface="Book Antiqua" charset="0"/>
            </a:endParaRPr>
          </a:p>
          <a:p>
            <a:r>
              <a:rPr lang="en-US" sz="6200" b="1" dirty="0">
                <a:latin typeface="Book Antiqua" charset="0"/>
                <a:ea typeface="Book Antiqua" charset="0"/>
                <a:cs typeface="Book Antiqua" charset="0"/>
              </a:rPr>
              <a:t>Design Criteria</a:t>
            </a:r>
          </a:p>
          <a:p>
            <a:pPr lvl="1">
              <a:buFont typeface="Wingdings" charset="2"/>
              <a:buChar char="Ø"/>
            </a:pPr>
            <a:r>
              <a:rPr lang="en-US" sz="6200" dirty="0" smtClean="0">
                <a:latin typeface="Book Antiqua" charset="0"/>
                <a:ea typeface="Book Antiqua" charset="0"/>
                <a:cs typeface="Book Antiqua" charset="0"/>
              </a:rPr>
              <a:t>Total Cost, Overall Weight &amp; Ultimate Deflection</a:t>
            </a:r>
            <a:br>
              <a:rPr lang="en-US" sz="6200" dirty="0" smtClean="0">
                <a:latin typeface="Book Antiqua" charset="0"/>
                <a:ea typeface="Book Antiqua" charset="0"/>
                <a:cs typeface="Book Antiqua" charset="0"/>
              </a:rPr>
            </a:br>
            <a:endParaRPr lang="en-US" sz="6200" dirty="0" smtClean="0">
              <a:latin typeface="Book Antiqua" charset="0"/>
              <a:ea typeface="Book Antiqua" charset="0"/>
              <a:cs typeface="Book Antiqua" charset="0"/>
            </a:endParaRPr>
          </a:p>
          <a:p>
            <a:endParaRPr lang="en-US" sz="4000" dirty="0" smtClean="0"/>
          </a:p>
          <a:p>
            <a:endParaRPr lang="en-US" sz="4000" dirty="0" smtClean="0"/>
          </a:p>
          <a:p>
            <a:endParaRPr lang="en-US" sz="4000" dirty="0" smtClean="0"/>
          </a:p>
          <a:p>
            <a:endParaRPr lang="en-US" sz="4000" dirty="0" smtClean="0"/>
          </a:p>
          <a:p>
            <a:endParaRPr lang="en-US" dirty="0"/>
          </a:p>
        </p:txBody>
      </p:sp>
      <p:pic>
        <p:nvPicPr>
          <p:cNvPr id="4" name="Picture 3"/>
          <p:cNvPicPr>
            <a:picLocks noChangeAspect="1"/>
          </p:cNvPicPr>
          <p:nvPr/>
        </p:nvPicPr>
        <p:blipFill>
          <a:blip r:embed="rId3"/>
          <a:stretch>
            <a:fillRect/>
          </a:stretch>
        </p:blipFill>
        <p:spPr>
          <a:xfrm>
            <a:off x="8578829" y="342560"/>
            <a:ext cx="3085077" cy="1892857"/>
          </a:xfrm>
          <a:prstGeom prst="rect">
            <a:avLst/>
          </a:prstGeom>
        </p:spPr>
      </p:pic>
      <p:pic>
        <p:nvPicPr>
          <p:cNvPr id="5" name="Picture 4"/>
          <p:cNvPicPr>
            <a:picLocks noChangeAspect="1"/>
          </p:cNvPicPr>
          <p:nvPr/>
        </p:nvPicPr>
        <p:blipFill>
          <a:blip r:embed="rId4"/>
          <a:stretch>
            <a:fillRect/>
          </a:stretch>
        </p:blipFill>
        <p:spPr>
          <a:xfrm>
            <a:off x="8566102" y="2998128"/>
            <a:ext cx="3110530" cy="1621730"/>
          </a:xfrm>
          <a:prstGeom prst="rect">
            <a:avLst/>
          </a:prstGeom>
        </p:spPr>
      </p:pic>
      <p:sp>
        <p:nvSpPr>
          <p:cNvPr id="8" name="TextBox 7"/>
          <p:cNvSpPr txBox="1"/>
          <p:nvPr/>
        </p:nvSpPr>
        <p:spPr>
          <a:xfrm>
            <a:off x="8578829" y="2255595"/>
            <a:ext cx="2185214" cy="369332"/>
          </a:xfrm>
          <a:prstGeom prst="rect">
            <a:avLst/>
          </a:prstGeom>
          <a:noFill/>
        </p:spPr>
        <p:txBody>
          <a:bodyPr wrap="none" rtlCol="0">
            <a:spAutoFit/>
          </a:bodyPr>
          <a:lstStyle/>
          <a:p>
            <a:r>
              <a:rPr lang="en-US" dirty="0" smtClean="0"/>
              <a:t>Figure 1</a:t>
            </a:r>
            <a:r>
              <a:rPr lang="en-US" dirty="0"/>
              <a:t>:</a:t>
            </a:r>
            <a:r>
              <a:rPr lang="en-US" dirty="0" smtClean="0"/>
              <a:t> PCI Logo</a:t>
            </a:r>
            <a:endParaRPr lang="en-US" dirty="0"/>
          </a:p>
        </p:txBody>
      </p:sp>
      <p:sp>
        <p:nvSpPr>
          <p:cNvPr id="9" name="TextBox 8"/>
          <p:cNvSpPr txBox="1"/>
          <p:nvPr/>
        </p:nvSpPr>
        <p:spPr>
          <a:xfrm>
            <a:off x="8566102" y="4619858"/>
            <a:ext cx="3899930" cy="646331"/>
          </a:xfrm>
          <a:prstGeom prst="rect">
            <a:avLst/>
          </a:prstGeom>
          <a:noFill/>
        </p:spPr>
        <p:txBody>
          <a:bodyPr wrap="square" rtlCol="0">
            <a:spAutoFit/>
          </a:bodyPr>
          <a:lstStyle/>
          <a:p>
            <a:r>
              <a:rPr lang="en-US" dirty="0" smtClean="0"/>
              <a:t>Figure 2: TPAC Logo </a:t>
            </a:r>
          </a:p>
          <a:p>
            <a:r>
              <a:rPr lang="en-US" dirty="0" smtClean="0"/>
              <a:t>(Project Sponsor and Producer)</a:t>
            </a:r>
            <a:endParaRPr lang="en-US" dirty="0"/>
          </a:p>
        </p:txBody>
      </p:sp>
      <p:sp>
        <p:nvSpPr>
          <p:cNvPr id="6" name="Slide Number Placeholder 5"/>
          <p:cNvSpPr>
            <a:spLocks noGrp="1"/>
          </p:cNvSpPr>
          <p:nvPr>
            <p:ph type="sldNum" sz="quarter" idx="12"/>
          </p:nvPr>
        </p:nvSpPr>
        <p:spPr/>
        <p:txBody>
          <a:bodyPr/>
          <a:lstStyle/>
          <a:p>
            <a:fld id="{73B7D4D9-477A-3948-B4CF-9ACF3A16C505}" type="slidenum">
              <a:rPr lang="en-US" smtClean="0"/>
              <a:t>2</a:t>
            </a:fld>
            <a:endParaRPr lang="en-US"/>
          </a:p>
        </p:txBody>
      </p:sp>
    </p:spTree>
    <p:extLst>
      <p:ext uri="{BB962C8B-B14F-4D97-AF65-F5344CB8AC3E}">
        <p14:creationId xmlns:p14="http://schemas.microsoft.com/office/powerpoint/2010/main" val="12701149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341121" y="446309"/>
            <a:ext cx="10305732" cy="1280890"/>
          </a:xfrm>
        </p:spPr>
        <p:txBody>
          <a:bodyPr>
            <a:noAutofit/>
          </a:bodyPr>
          <a:lstStyle/>
          <a:p>
            <a:pPr algn="ctr"/>
            <a:r>
              <a:rPr lang="en-US" sz="6000" dirty="0" smtClean="0">
                <a:latin typeface="Book Antiqua" charset="0"/>
                <a:ea typeface="Book Antiqua" charset="0"/>
                <a:cs typeface="Book Antiqua" charset="0"/>
              </a:rPr>
              <a:t>PCI BIG BEAM MATERIALS</a:t>
            </a:r>
            <a:endParaRPr lang="en-US" sz="6000" b="1" dirty="0">
              <a:latin typeface="Book Antiqua" charset="0"/>
              <a:ea typeface="Book Antiqua" charset="0"/>
              <a:cs typeface="Book Antiqua" charset="0"/>
            </a:endParaRPr>
          </a:p>
        </p:txBody>
      </p:sp>
      <p:sp>
        <p:nvSpPr>
          <p:cNvPr id="6" name="Title 1"/>
          <p:cNvSpPr txBox="1">
            <a:spLocks/>
          </p:cNvSpPr>
          <p:nvPr/>
        </p:nvSpPr>
        <p:spPr>
          <a:xfrm>
            <a:off x="2208528" y="6077417"/>
            <a:ext cx="3602300" cy="485943"/>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endParaRPr lang="en-US" sz="1800" dirty="0"/>
          </a:p>
        </p:txBody>
      </p:sp>
      <p:sp>
        <p:nvSpPr>
          <p:cNvPr id="3" name="Content Placeholder 2"/>
          <p:cNvSpPr>
            <a:spLocks noGrp="1"/>
          </p:cNvSpPr>
          <p:nvPr>
            <p:ph idx="1"/>
          </p:nvPr>
        </p:nvSpPr>
        <p:spPr/>
        <p:txBody>
          <a:bodyPr/>
          <a:lstStyle/>
          <a:p>
            <a:r>
              <a:rPr lang="en-US" dirty="0" smtClean="0"/>
              <a:t>1. add the costing of beam from rules </a:t>
            </a:r>
          </a:p>
          <a:p>
            <a:r>
              <a:rPr lang="en-US" dirty="0" smtClean="0"/>
              <a:t>2. Content: discuss what materials we could/</a:t>
            </a:r>
            <a:r>
              <a:rPr lang="en-US" dirty="0" err="1" smtClean="0"/>
              <a:t>couldn</a:t>
            </a:r>
            <a:r>
              <a:rPr lang="uk-UA" dirty="0" smtClean="0"/>
              <a:t>’</a:t>
            </a:r>
            <a:r>
              <a:rPr lang="en-US" dirty="0" smtClean="0"/>
              <a:t>t use and the methodology I took to get the cheapest beam </a:t>
            </a:r>
          </a:p>
          <a:p>
            <a:pPr marL="0" indent="0">
              <a:buNone/>
            </a:pP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8037" y="1537416"/>
            <a:ext cx="8851900" cy="4991100"/>
          </a:xfrm>
          <a:prstGeom prst="rect">
            <a:avLst/>
          </a:prstGeom>
        </p:spPr>
      </p:pic>
      <p:sp>
        <p:nvSpPr>
          <p:cNvPr id="5" name="Frame 4"/>
          <p:cNvSpPr/>
          <p:nvPr/>
        </p:nvSpPr>
        <p:spPr>
          <a:xfrm>
            <a:off x="2068037" y="1813081"/>
            <a:ext cx="8145346" cy="286298"/>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Frame 7"/>
          <p:cNvSpPr/>
          <p:nvPr/>
        </p:nvSpPr>
        <p:spPr>
          <a:xfrm>
            <a:off x="2068037" y="2807751"/>
            <a:ext cx="7866377" cy="361002"/>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Frame 9"/>
          <p:cNvSpPr/>
          <p:nvPr/>
        </p:nvSpPr>
        <p:spPr>
          <a:xfrm>
            <a:off x="2068037" y="4577871"/>
            <a:ext cx="4905194" cy="267370"/>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ame 10"/>
          <p:cNvSpPr/>
          <p:nvPr/>
        </p:nvSpPr>
        <p:spPr>
          <a:xfrm>
            <a:off x="2068037" y="3508497"/>
            <a:ext cx="4239773" cy="242093"/>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TextBox 11"/>
          <p:cNvSpPr txBox="1"/>
          <p:nvPr/>
        </p:nvSpPr>
        <p:spPr>
          <a:xfrm>
            <a:off x="2068037" y="6498928"/>
            <a:ext cx="5278160" cy="369332"/>
          </a:xfrm>
          <a:prstGeom prst="rect">
            <a:avLst/>
          </a:prstGeom>
          <a:noFill/>
        </p:spPr>
        <p:txBody>
          <a:bodyPr wrap="square" rtlCol="0">
            <a:spAutoFit/>
          </a:bodyPr>
          <a:lstStyle/>
          <a:p>
            <a:r>
              <a:rPr lang="en-US" dirty="0" smtClean="0"/>
              <a:t>Figure 3: PCI Big Beam Materials and Costs</a:t>
            </a:r>
            <a:endParaRPr lang="en-US" dirty="0"/>
          </a:p>
        </p:txBody>
      </p:sp>
      <p:sp>
        <p:nvSpPr>
          <p:cNvPr id="2" name="Slide Number Placeholder 1"/>
          <p:cNvSpPr>
            <a:spLocks noGrp="1"/>
          </p:cNvSpPr>
          <p:nvPr>
            <p:ph type="sldNum" sz="quarter" idx="12"/>
          </p:nvPr>
        </p:nvSpPr>
        <p:spPr/>
        <p:txBody>
          <a:bodyPr/>
          <a:lstStyle/>
          <a:p>
            <a:fld id="{73B7D4D9-477A-3948-B4CF-9ACF3A16C505}" type="slidenum">
              <a:rPr lang="en-US" smtClean="0"/>
              <a:t>3</a:t>
            </a:fld>
            <a:endParaRPr lang="en-US"/>
          </a:p>
        </p:txBody>
      </p:sp>
    </p:spTree>
    <p:extLst>
      <p:ext uri="{BB962C8B-B14F-4D97-AF65-F5344CB8AC3E}">
        <p14:creationId xmlns:p14="http://schemas.microsoft.com/office/powerpoint/2010/main" val="15730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p:tgtEl>
                                          <p:spTgt spid="8"/>
                                        </p:tgtEl>
                                        <p:attrNameLst>
                                          <p:attrName>ppt_y</p:attrName>
                                        </p:attrNameLst>
                                      </p:cBhvr>
                                      <p:tavLst>
                                        <p:tav tm="0">
                                          <p:val>
                                            <p:strVal val="#ppt_y+#ppt_h*1.125000"/>
                                          </p:val>
                                        </p:tav>
                                        <p:tav tm="100000">
                                          <p:val>
                                            <p:strVal val="#ppt_y"/>
                                          </p:val>
                                        </p:tav>
                                      </p:tavLst>
                                    </p:anim>
                                    <p:animEffect transition="in" filter="wipe(up)">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p:tgtEl>
                                          <p:spTgt spid="11"/>
                                        </p:tgtEl>
                                        <p:attrNameLst>
                                          <p:attrName>ppt_y</p:attrName>
                                        </p:attrNameLst>
                                      </p:cBhvr>
                                      <p:tavLst>
                                        <p:tav tm="0">
                                          <p:val>
                                            <p:strVal val="#ppt_y+#ppt_h*1.125000"/>
                                          </p:val>
                                        </p:tav>
                                        <p:tav tm="100000">
                                          <p:val>
                                            <p:strVal val="#ppt_y"/>
                                          </p:val>
                                        </p:tav>
                                      </p:tavLst>
                                    </p:anim>
                                    <p:animEffect transition="in" filter="wipe(up)">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p:tgtEl>
                                          <p:spTgt spid="10"/>
                                        </p:tgtEl>
                                        <p:attrNameLst>
                                          <p:attrName>ppt_y</p:attrName>
                                        </p:attrNameLst>
                                      </p:cBhvr>
                                      <p:tavLst>
                                        <p:tav tm="0">
                                          <p:val>
                                            <p:strVal val="#ppt_y+#ppt_h*1.125000"/>
                                          </p:val>
                                        </p:tav>
                                        <p:tav tm="100000">
                                          <p:val>
                                            <p:strVal val="#ppt_y"/>
                                          </p:val>
                                        </p:tav>
                                      </p:tavLst>
                                    </p:anim>
                                    <p:animEffect transition="in" filter="wipe(up)">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283" y="4178"/>
            <a:ext cx="9555971" cy="1280890"/>
          </a:xfrm>
        </p:spPr>
        <p:txBody>
          <a:bodyPr>
            <a:noAutofit/>
          </a:bodyPr>
          <a:lstStyle/>
          <a:p>
            <a:r>
              <a:rPr lang="en-US" sz="5400" dirty="0" smtClean="0"/>
              <a:t>TPAC LIGHTWEIGHT CONCRETE MIX</a:t>
            </a:r>
            <a:endParaRPr lang="en-US" sz="54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8369" y="1949450"/>
            <a:ext cx="3098800" cy="200660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9700" y="1905000"/>
            <a:ext cx="7950200" cy="4102100"/>
          </a:xfrm>
          <a:prstGeom prst="rect">
            <a:avLst/>
          </a:prstGeom>
        </p:spPr>
      </p:pic>
      <p:sp>
        <p:nvSpPr>
          <p:cNvPr id="6" name="Frame 5"/>
          <p:cNvSpPr/>
          <p:nvPr/>
        </p:nvSpPr>
        <p:spPr>
          <a:xfrm>
            <a:off x="2107769" y="3013774"/>
            <a:ext cx="1549400" cy="535338"/>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Frame 6"/>
          <p:cNvSpPr/>
          <p:nvPr/>
        </p:nvSpPr>
        <p:spPr>
          <a:xfrm>
            <a:off x="9546956" y="5362413"/>
            <a:ext cx="1844298" cy="294469"/>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TextBox 8"/>
          <p:cNvSpPr txBox="1"/>
          <p:nvPr/>
        </p:nvSpPr>
        <p:spPr>
          <a:xfrm>
            <a:off x="558369" y="4076054"/>
            <a:ext cx="3098800" cy="646331"/>
          </a:xfrm>
          <a:prstGeom prst="rect">
            <a:avLst/>
          </a:prstGeom>
          <a:noFill/>
        </p:spPr>
        <p:txBody>
          <a:bodyPr wrap="square" rtlCol="0">
            <a:spAutoFit/>
          </a:bodyPr>
          <a:lstStyle/>
          <a:p>
            <a:r>
              <a:rPr lang="en-US" dirty="0" smtClean="0"/>
              <a:t>Figure 4: TPAC LW Concrete Mix Strength</a:t>
            </a:r>
            <a:endParaRPr lang="en-US" dirty="0"/>
          </a:p>
        </p:txBody>
      </p:sp>
      <p:sp>
        <p:nvSpPr>
          <p:cNvPr id="10" name="TextBox 9"/>
          <p:cNvSpPr txBox="1"/>
          <p:nvPr/>
        </p:nvSpPr>
        <p:spPr>
          <a:xfrm>
            <a:off x="3825713" y="6121831"/>
            <a:ext cx="4930829" cy="369332"/>
          </a:xfrm>
          <a:prstGeom prst="rect">
            <a:avLst/>
          </a:prstGeom>
          <a:noFill/>
        </p:spPr>
        <p:txBody>
          <a:bodyPr wrap="square" rtlCol="0">
            <a:spAutoFit/>
          </a:bodyPr>
          <a:lstStyle/>
          <a:p>
            <a:r>
              <a:rPr lang="en-US" dirty="0" smtClean="0"/>
              <a:t>Figure 5: TPAC LW Concrete Mix Ticket  </a:t>
            </a: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4</a:t>
            </a:fld>
            <a:endParaRPr lang="en-US"/>
          </a:p>
        </p:txBody>
      </p:sp>
      <p:pic>
        <p:nvPicPr>
          <p:cNvPr id="8" name="Picture 7"/>
          <p:cNvPicPr>
            <a:picLocks noChangeAspect="1"/>
          </p:cNvPicPr>
          <p:nvPr/>
        </p:nvPicPr>
        <p:blipFill>
          <a:blip r:embed="rId5"/>
          <a:stretch>
            <a:fillRect/>
          </a:stretch>
        </p:blipFill>
        <p:spPr>
          <a:xfrm>
            <a:off x="1835283" y="2132824"/>
            <a:ext cx="8855993" cy="2807538"/>
          </a:xfrm>
          <a:prstGeom prst="rect">
            <a:avLst/>
          </a:prstGeom>
        </p:spPr>
      </p:pic>
      <p:sp>
        <p:nvSpPr>
          <p:cNvPr id="11" name="TextBox 10"/>
          <p:cNvSpPr txBox="1"/>
          <p:nvPr/>
        </p:nvSpPr>
        <p:spPr>
          <a:xfrm>
            <a:off x="1835283" y="5104399"/>
            <a:ext cx="4459458" cy="369332"/>
          </a:xfrm>
          <a:prstGeom prst="rect">
            <a:avLst/>
          </a:prstGeom>
          <a:noFill/>
        </p:spPr>
        <p:txBody>
          <a:bodyPr wrap="square" rtlCol="0">
            <a:spAutoFit/>
          </a:bodyPr>
          <a:lstStyle/>
          <a:p>
            <a:r>
              <a:rPr lang="en-US" dirty="0" smtClean="0"/>
              <a:t>Table 1: Concrete Mix Comparisons </a:t>
            </a:r>
            <a:endParaRPr lang="en-US" dirty="0"/>
          </a:p>
        </p:txBody>
      </p:sp>
    </p:spTree>
    <p:extLst>
      <p:ext uri="{BB962C8B-B14F-4D97-AF65-F5344CB8AC3E}">
        <p14:creationId xmlns:p14="http://schemas.microsoft.com/office/powerpoint/2010/main" val="46983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4"/>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5"/>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hidden"/>
                                      </p:to>
                                    </p:set>
                                  </p:childTnLst>
                                </p:cTn>
                              </p:par>
                            </p:childTnLst>
                          </p:cTn>
                        </p:par>
                        <p:par>
                          <p:cTn id="17" fill="hold">
                            <p:stCondLst>
                              <p:cond delay="0"/>
                            </p:stCondLst>
                            <p:childTnLst>
                              <p:par>
                                <p:cTn id="18" presetID="1" presetClass="entr" presetSubtype="0"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7278736" y="1318876"/>
            <a:ext cx="4535471" cy="1348123"/>
          </a:xfrm>
          <a:prstGeom prst="rect">
            <a:avLst/>
          </a:prstGeom>
        </p:spPr>
      </p:pic>
      <p:sp>
        <p:nvSpPr>
          <p:cNvPr id="2" name="Title 1"/>
          <p:cNvSpPr>
            <a:spLocks noGrp="1"/>
          </p:cNvSpPr>
          <p:nvPr>
            <p:ph type="title"/>
          </p:nvPr>
        </p:nvSpPr>
        <p:spPr>
          <a:xfrm>
            <a:off x="1963005" y="40274"/>
            <a:ext cx="8911687" cy="1280890"/>
          </a:xfrm>
        </p:spPr>
        <p:txBody>
          <a:bodyPr>
            <a:normAutofit/>
          </a:bodyPr>
          <a:lstStyle/>
          <a:p>
            <a:r>
              <a:rPr lang="en-US" sz="5400" dirty="0" smtClean="0">
                <a:latin typeface="Book Antiqua" charset="0"/>
                <a:ea typeface="Book Antiqua" charset="0"/>
                <a:cs typeface="Book Antiqua" charset="0"/>
              </a:rPr>
              <a:t>BEAM ANALYSIS</a:t>
            </a:r>
            <a:endParaRPr lang="en-US" sz="5400" dirty="0">
              <a:latin typeface="Book Antiqua" charset="0"/>
              <a:ea typeface="Book Antiqua" charset="0"/>
              <a:cs typeface="Book Antiqua" charset="0"/>
            </a:endParaRPr>
          </a:p>
        </p:txBody>
      </p:sp>
      <p:pic>
        <p:nvPicPr>
          <p:cNvPr id="10" name="Picture 9"/>
          <p:cNvPicPr>
            <a:picLocks noChangeAspect="1"/>
          </p:cNvPicPr>
          <p:nvPr/>
        </p:nvPicPr>
        <p:blipFill>
          <a:blip r:embed="rId4"/>
          <a:stretch>
            <a:fillRect/>
          </a:stretch>
        </p:blipFill>
        <p:spPr>
          <a:xfrm>
            <a:off x="7299389" y="2662684"/>
            <a:ext cx="4514818" cy="4149650"/>
          </a:xfrm>
          <a:prstGeom prst="rect">
            <a:avLst/>
          </a:prstGeom>
        </p:spPr>
      </p:pic>
      <p:sp>
        <p:nvSpPr>
          <p:cNvPr id="11" name="Rectangle 10"/>
          <p:cNvSpPr/>
          <p:nvPr/>
        </p:nvSpPr>
        <p:spPr>
          <a:xfrm>
            <a:off x="9706635" y="1472599"/>
            <a:ext cx="1070820" cy="899125"/>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406705" y="2743541"/>
            <a:ext cx="1880698" cy="22641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278174" y="6111030"/>
            <a:ext cx="1157229" cy="24604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7322698" y="1472600"/>
            <a:ext cx="1364096" cy="967834"/>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a:off x="8789103" y="1423933"/>
            <a:ext cx="815223" cy="1016501"/>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1"/>
          <p:cNvSpPr txBox="1">
            <a:spLocks/>
          </p:cNvSpPr>
          <p:nvPr/>
        </p:nvSpPr>
        <p:spPr>
          <a:xfrm>
            <a:off x="1805746" y="3666739"/>
            <a:ext cx="3866063" cy="288234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857250" indent="-857250">
              <a:buFont typeface="Wingdings" panose="05000000000000000000" pitchFamily="2" charset="2"/>
              <a:buChar char="Ø"/>
            </a:pPr>
            <a:endParaRPr lang="en-US" sz="2000" b="1" dirty="0">
              <a:latin typeface="Book Antiqua" charset="0"/>
              <a:ea typeface="Book Antiqua" charset="0"/>
              <a:cs typeface="Book Antiqua" charset="0"/>
            </a:endParaRPr>
          </a:p>
        </p:txBody>
      </p:sp>
      <mc:AlternateContent xmlns:mc="http://schemas.openxmlformats.org/markup-compatibility/2006" xmlns:a14="http://schemas.microsoft.com/office/drawing/2010/main">
        <mc:Choice Requires="a14">
          <p:sp>
            <p:nvSpPr>
              <p:cNvPr id="23" name="Title 1"/>
              <p:cNvSpPr txBox="1">
                <a:spLocks/>
              </p:cNvSpPr>
              <p:nvPr/>
            </p:nvSpPr>
            <p:spPr>
              <a:xfrm>
                <a:off x="1963005" y="1153922"/>
                <a:ext cx="5024713" cy="1816029"/>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600" b="1" dirty="0" smtClean="0">
                    <a:latin typeface="Book Antiqua" charset="0"/>
                    <a:ea typeface="Book Antiqua" charset="0"/>
                    <a:cs typeface="Book Antiqua" charset="0"/>
                  </a:rPr>
                  <a:t>Steps to check the design </a:t>
                </a:r>
                <a:r>
                  <a:rPr lang="en-US" sz="1600" b="1" dirty="0">
                    <a:latin typeface="Book Antiqua" charset="0"/>
                    <a:ea typeface="Book Antiqua" charset="0"/>
                    <a:cs typeface="Book Antiqua" charset="0"/>
                  </a:rPr>
                  <a:t>p</a:t>
                </a:r>
                <a:r>
                  <a:rPr lang="en-US" sz="1600" b="1" dirty="0" smtClean="0">
                    <a:latin typeface="Book Antiqua" charset="0"/>
                    <a:ea typeface="Book Antiqua" charset="0"/>
                    <a:cs typeface="Book Antiqua" charset="0"/>
                  </a:rPr>
                  <a:t>erformance:</a:t>
                </a:r>
                <a:br>
                  <a:rPr lang="en-US" sz="1600" b="1" dirty="0" smtClean="0">
                    <a:latin typeface="Book Antiqua" charset="0"/>
                    <a:ea typeface="Book Antiqua" charset="0"/>
                    <a:cs typeface="Book Antiqua" charset="0"/>
                  </a:rPr>
                </a:br>
                <a:endParaRPr lang="en-US" sz="1600" b="1" dirty="0" smtClean="0">
                  <a:latin typeface="Book Antiqua" charset="0"/>
                  <a:ea typeface="Book Antiqua" charset="0"/>
                  <a:cs typeface="Book Antiqua" charset="0"/>
                </a:endParaRPr>
              </a:p>
              <a:p>
                <a:pPr marL="342900" indent="-342900">
                  <a:buFont typeface="+mj-lt"/>
                  <a:buAutoNum type="arabicPeriod"/>
                </a:pPr>
                <a:r>
                  <a:rPr lang="en-US" sz="1600" b="1" dirty="0">
                    <a:latin typeface="Book Antiqua" charset="0"/>
                    <a:ea typeface="Book Antiqua" charset="0"/>
                    <a:cs typeface="Book Antiqua" charset="0"/>
                  </a:rPr>
                  <a:t> </a:t>
                </a:r>
                <a:r>
                  <a:rPr lang="en-US" sz="1600" b="1" dirty="0" smtClean="0">
                    <a:latin typeface="Book Antiqua" charset="0"/>
                    <a:ea typeface="Book Antiqua" charset="0"/>
                    <a:cs typeface="Book Antiqua" charset="0"/>
                  </a:rPr>
                  <a:t> </a:t>
                </a:r>
                <a:r>
                  <a:rPr lang="en-US" sz="1600" dirty="0" smtClean="0">
                    <a:latin typeface="Book Antiqua" charset="0"/>
                    <a:ea typeface="Book Antiqua" charset="0"/>
                    <a:cs typeface="Book Antiqua" charset="0"/>
                  </a:rPr>
                  <a:t>Verify Pre-stress &lt; allowable</a:t>
                </a:r>
              </a:p>
              <a:p>
                <a:pPr marL="457200" indent="-457200">
                  <a:buFont typeface="+mj-lt"/>
                  <a:buAutoNum type="arabicPeriod"/>
                </a:pPr>
                <a:r>
                  <a:rPr lang="en-US" sz="1600" dirty="0" smtClean="0">
                    <a:latin typeface="Book Antiqua" charset="0"/>
                    <a:ea typeface="Book Antiqua" charset="0"/>
                    <a:cs typeface="Book Antiqua" charset="0"/>
                  </a:rPr>
                  <a:t>Check (P</a:t>
                </a:r>
                <a:r>
                  <a:rPr lang="en-US" sz="1600" baseline="-25000" dirty="0" smtClean="0">
                    <a:latin typeface="Book Antiqua" charset="0"/>
                    <a:ea typeface="Book Antiqua" charset="0"/>
                    <a:cs typeface="Book Antiqua" charset="0"/>
                  </a:rPr>
                  <a:t>cr</a:t>
                </a:r>
                <a:r>
                  <a:rPr lang="en-US" sz="1600" dirty="0" smtClean="0">
                    <a:latin typeface="Book Antiqua" charset="0"/>
                    <a:ea typeface="Book Antiqua" charset="0"/>
                    <a:cs typeface="Book Antiqua" charset="0"/>
                  </a:rPr>
                  <a:t>) </a:t>
                </a:r>
                <a14:m>
                  <m:oMath xmlns:m="http://schemas.openxmlformats.org/officeDocument/2006/math">
                    <m:r>
                      <a:rPr lang="en-US" sz="1600" b="0" i="1" smtClean="0">
                        <a:latin typeface="Cambria Math" panose="02040503050406030204" pitchFamily="18" charset="0"/>
                        <a:ea typeface="Cambria Math" panose="02040503050406030204" pitchFamily="18" charset="0"/>
                        <a:cs typeface="Book Antiqua" charset="0"/>
                      </a:rPr>
                      <m:t>≥18.75 </m:t>
                    </m:r>
                    <m:r>
                      <a:rPr lang="en-US" sz="1600" b="0" i="1" smtClean="0">
                        <a:latin typeface="Cambria Math" panose="02040503050406030204" pitchFamily="18" charset="0"/>
                        <a:ea typeface="Cambria Math" panose="02040503050406030204" pitchFamily="18" charset="0"/>
                        <a:cs typeface="Book Antiqua" charset="0"/>
                      </a:rPr>
                      <m:t>𝐾𝑖𝑝𝑠</m:t>
                    </m:r>
                  </m:oMath>
                </a14:m>
                <a:endParaRPr lang="en-US" sz="1600" dirty="0" smtClean="0">
                  <a:latin typeface="Book Antiqua" charset="0"/>
                  <a:ea typeface="Cambria Math" panose="02040503050406030204" pitchFamily="18" charset="0"/>
                  <a:cs typeface="Book Antiqua" charset="0"/>
                </a:endParaRPr>
              </a:p>
              <a:p>
                <a:pPr marL="457200" indent="-457200">
                  <a:buFont typeface="+mj-lt"/>
                  <a:buAutoNum type="arabicPeriod"/>
                </a:pPr>
                <a:r>
                  <a:rPr lang="en-US" sz="1600" dirty="0" smtClean="0">
                    <a:latin typeface="Book Antiqua" charset="0"/>
                    <a:ea typeface="Book Antiqua" charset="0"/>
                    <a:cs typeface="Book Antiqua" charset="0"/>
                  </a:rPr>
                  <a:t>Check </a:t>
                </a:r>
                <a14:m>
                  <m:oMath xmlns:m="http://schemas.openxmlformats.org/officeDocument/2006/math">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𝑀</m:t>
                        </m:r>
                      </m:e>
                      <m:sub>
                        <m:r>
                          <a:rPr lang="en-US" sz="1600" i="1">
                            <a:latin typeface="Cambria Math" panose="02040503050406030204" pitchFamily="18" charset="0"/>
                            <a:ea typeface="Cambria Math" panose="02040503050406030204" pitchFamily="18" charset="0"/>
                          </a:rPr>
                          <m:t>𝑢</m:t>
                        </m:r>
                      </m:sub>
                    </m:sSub>
                    <m:r>
                      <a:rPr lang="en-US" sz="1600" b="0" i="1">
                        <a:latin typeface="Cambria Math" panose="02040503050406030204" pitchFamily="18" charset="0"/>
                        <a:ea typeface="Cambria Math" panose="02040503050406030204" pitchFamily="18" charset="0"/>
                        <a:cs typeface="Book Antiqua" charset="0"/>
                      </a:rPr>
                      <m:t>≥</m:t>
                    </m:r>
                    <m:r>
                      <a:rPr lang="en-US" sz="1600" i="1">
                        <a:latin typeface="Cambria Math" panose="02040503050406030204" pitchFamily="18" charset="0"/>
                        <a:ea typeface="Cambria Math" panose="02040503050406030204" pitchFamily="18" charset="0"/>
                        <a:cs typeface="Book Antiqua" charset="0"/>
                      </a:rPr>
                      <m:t>∅</m:t>
                    </m:r>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𝑀</m:t>
                        </m:r>
                      </m:e>
                      <m:sub>
                        <m:r>
                          <a:rPr lang="en-US" sz="1600" i="1">
                            <a:latin typeface="Cambria Math" panose="02040503050406030204" pitchFamily="18" charset="0"/>
                            <a:ea typeface="Cambria Math" panose="02040503050406030204" pitchFamily="18" charset="0"/>
                          </a:rPr>
                          <m:t>𝑛</m:t>
                        </m:r>
                      </m:sub>
                    </m:sSub>
                  </m:oMath>
                </a14:m>
                <a:endParaRPr lang="en-US" sz="1600" dirty="0" smtClean="0">
                  <a:latin typeface="Book Antiqua" charset="0"/>
                  <a:ea typeface="Book Antiqua" charset="0"/>
                  <a:cs typeface="Book Antiqua" charset="0"/>
                </a:endParaRPr>
              </a:p>
              <a:p>
                <a:pPr marL="457200" indent="-457200">
                  <a:buFont typeface="+mj-lt"/>
                  <a:buAutoNum type="arabicPeriod"/>
                </a:pPr>
                <a:r>
                  <a:rPr lang="en-US" sz="1600" dirty="0" smtClean="0">
                    <a:latin typeface="Book Antiqua" charset="0"/>
                    <a:ea typeface="Book Antiqua" charset="0"/>
                    <a:cs typeface="Book Antiqua" charset="0"/>
                  </a:rPr>
                  <a:t>Check (P</a:t>
                </a:r>
                <a:r>
                  <a:rPr lang="en-US" sz="1600" baseline="-25000" dirty="0" smtClean="0">
                    <a:latin typeface="Book Antiqua" charset="0"/>
                    <a:ea typeface="Book Antiqua" charset="0"/>
                    <a:cs typeface="Book Antiqua" charset="0"/>
                  </a:rPr>
                  <a:t>ult</a:t>
                </a:r>
                <a:r>
                  <a:rPr lang="en-US" sz="1600" dirty="0" smtClean="0">
                    <a:latin typeface="Book Antiqua" charset="0"/>
                    <a:ea typeface="Book Antiqua" charset="0"/>
                    <a:cs typeface="Book Antiqua" charset="0"/>
                  </a:rPr>
                  <a:t>) between </a:t>
                </a:r>
                <a:r>
                  <a:rPr lang="en-US" sz="1600" i="1" dirty="0" smtClean="0">
                    <a:latin typeface="Book Antiqua" charset="0"/>
                    <a:ea typeface="Book Antiqua" charset="0"/>
                    <a:cs typeface="Book Antiqua" charset="0"/>
                  </a:rPr>
                  <a:t>(30 – 37) Kips</a:t>
                </a:r>
                <a:endParaRPr lang="en-US" sz="1600" i="1" dirty="0">
                  <a:latin typeface="Book Antiqua" charset="0"/>
                  <a:ea typeface="Book Antiqua" charset="0"/>
                  <a:cs typeface="Book Antiqua" charset="0"/>
                </a:endParaRPr>
              </a:p>
            </p:txBody>
          </p:sp>
        </mc:Choice>
        <mc:Fallback xmlns="">
          <p:sp>
            <p:nvSpPr>
              <p:cNvPr id="23" name="Title 1"/>
              <p:cNvSpPr txBox="1">
                <a:spLocks noRot="1" noChangeAspect="1" noMove="1" noResize="1" noEditPoints="1" noAdjustHandles="1" noChangeArrowheads="1" noChangeShapeType="1" noTextEdit="1"/>
              </p:cNvSpPr>
              <p:nvPr/>
            </p:nvSpPr>
            <p:spPr>
              <a:xfrm>
                <a:off x="1963005" y="1153922"/>
                <a:ext cx="5024713" cy="1816029"/>
              </a:xfrm>
              <a:prstGeom prst="rect">
                <a:avLst/>
              </a:prstGeom>
              <a:blipFill rotWithShape="0">
                <a:blip r:embed="rId5"/>
                <a:stretch>
                  <a:fillRect l="-728" t="-1007"/>
                </a:stretch>
              </a:blipFill>
            </p:spPr>
            <p:txBody>
              <a:bodyPr/>
              <a:lstStyle/>
              <a:p>
                <a:r>
                  <a:rPr lang="en-US">
                    <a:noFill/>
                  </a:rPr>
                  <a:t> </a:t>
                </a:r>
              </a:p>
            </p:txBody>
          </p:sp>
        </mc:Fallback>
      </mc:AlternateContent>
      <p:pic>
        <p:nvPicPr>
          <p:cNvPr id="3" name="Picture 2"/>
          <p:cNvPicPr>
            <a:picLocks noChangeAspect="1"/>
          </p:cNvPicPr>
          <p:nvPr/>
        </p:nvPicPr>
        <p:blipFill>
          <a:blip r:embed="rId6"/>
          <a:stretch>
            <a:fillRect/>
          </a:stretch>
        </p:blipFill>
        <p:spPr>
          <a:xfrm>
            <a:off x="2158939" y="3134610"/>
            <a:ext cx="4114800" cy="3143250"/>
          </a:xfrm>
          <a:prstGeom prst="rect">
            <a:avLst/>
          </a:prstGeom>
        </p:spPr>
      </p:pic>
      <p:sp>
        <p:nvSpPr>
          <p:cNvPr id="6" name="TextBox 5"/>
          <p:cNvSpPr txBox="1"/>
          <p:nvPr/>
        </p:nvSpPr>
        <p:spPr>
          <a:xfrm>
            <a:off x="2049056" y="6295701"/>
            <a:ext cx="4852610" cy="369332"/>
          </a:xfrm>
          <a:prstGeom prst="rect">
            <a:avLst/>
          </a:prstGeom>
          <a:noFill/>
        </p:spPr>
        <p:txBody>
          <a:bodyPr wrap="none" rtlCol="0">
            <a:spAutoFit/>
          </a:bodyPr>
          <a:lstStyle/>
          <a:p>
            <a:r>
              <a:rPr lang="en-US" dirty="0" smtClean="0"/>
              <a:t>Figure 6: Wide Flange Beam Cross Section</a:t>
            </a:r>
            <a:endParaRPr lang="en-US" dirty="0"/>
          </a:p>
        </p:txBody>
      </p:sp>
      <p:sp>
        <p:nvSpPr>
          <p:cNvPr id="7" name="TextBox 6"/>
          <p:cNvSpPr txBox="1"/>
          <p:nvPr/>
        </p:nvSpPr>
        <p:spPr>
          <a:xfrm>
            <a:off x="7541308" y="792499"/>
            <a:ext cx="3784686" cy="369332"/>
          </a:xfrm>
          <a:prstGeom prst="rect">
            <a:avLst/>
          </a:prstGeom>
          <a:noFill/>
        </p:spPr>
        <p:txBody>
          <a:bodyPr wrap="square" rtlCol="0">
            <a:spAutoFit/>
          </a:bodyPr>
          <a:lstStyle/>
          <a:p>
            <a:r>
              <a:rPr lang="en-US" dirty="0" smtClean="0"/>
              <a:t>Figure 7: MathCAD Analysis </a:t>
            </a:r>
            <a:endParaRPr lang="en-US" dirty="0"/>
          </a:p>
        </p:txBody>
      </p:sp>
      <p:sp>
        <p:nvSpPr>
          <p:cNvPr id="5" name="Slide Number Placeholder 4"/>
          <p:cNvSpPr>
            <a:spLocks noGrp="1"/>
          </p:cNvSpPr>
          <p:nvPr>
            <p:ph type="sldNum" sz="quarter" idx="12"/>
          </p:nvPr>
        </p:nvSpPr>
        <p:spPr/>
        <p:txBody>
          <a:bodyPr/>
          <a:lstStyle/>
          <a:p>
            <a:fld id="{73B7D4D9-477A-3948-B4CF-9ACF3A16C505}" type="slidenum">
              <a:rPr lang="en-US" smtClean="0"/>
              <a:t>5</a:t>
            </a:fld>
            <a:endParaRPr lang="en-US"/>
          </a:p>
        </p:txBody>
      </p:sp>
      <p:sp>
        <p:nvSpPr>
          <p:cNvPr id="19" name="Rectangle 18"/>
          <p:cNvSpPr/>
          <p:nvPr/>
        </p:nvSpPr>
        <p:spPr>
          <a:xfrm>
            <a:off x="10874411" y="1442301"/>
            <a:ext cx="903166" cy="1131364"/>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p:nvPr/>
        </p:nvSpPr>
        <p:spPr>
          <a:xfrm>
            <a:off x="7336457" y="4231524"/>
            <a:ext cx="1880698" cy="22641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7299389" y="5281730"/>
            <a:ext cx="1880698" cy="22641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p:cNvPicPr>
            <a:picLocks noChangeAspect="1"/>
          </p:cNvPicPr>
          <p:nvPr/>
        </p:nvPicPr>
        <p:blipFill>
          <a:blip r:embed="rId7"/>
          <a:stretch>
            <a:fillRect/>
          </a:stretch>
        </p:blipFill>
        <p:spPr>
          <a:xfrm>
            <a:off x="8814442" y="3702007"/>
            <a:ext cx="923925" cy="304800"/>
          </a:xfrm>
          <a:prstGeom prst="rect">
            <a:avLst/>
          </a:prstGeom>
        </p:spPr>
      </p:pic>
      <p:pic>
        <p:nvPicPr>
          <p:cNvPr id="15" name="Picture 14"/>
          <p:cNvPicPr>
            <a:picLocks noChangeAspect="1"/>
          </p:cNvPicPr>
          <p:nvPr/>
        </p:nvPicPr>
        <p:blipFill>
          <a:blip r:embed="rId8"/>
          <a:stretch>
            <a:fillRect/>
          </a:stretch>
        </p:blipFill>
        <p:spPr>
          <a:xfrm>
            <a:off x="326138" y="3240498"/>
            <a:ext cx="6825278" cy="3406260"/>
          </a:xfrm>
          <a:prstGeom prst="rect">
            <a:avLst/>
          </a:prstGeom>
        </p:spPr>
      </p:pic>
      <p:sp>
        <p:nvSpPr>
          <p:cNvPr id="18" name="TextBox 17"/>
          <p:cNvSpPr txBox="1"/>
          <p:nvPr/>
        </p:nvSpPr>
        <p:spPr>
          <a:xfrm>
            <a:off x="921695" y="2743541"/>
            <a:ext cx="3439290" cy="369332"/>
          </a:xfrm>
          <a:prstGeom prst="rect">
            <a:avLst/>
          </a:prstGeom>
          <a:noFill/>
        </p:spPr>
        <p:txBody>
          <a:bodyPr wrap="square" rtlCol="0">
            <a:spAutoFit/>
          </a:bodyPr>
          <a:lstStyle/>
          <a:p>
            <a:r>
              <a:rPr lang="en-US" dirty="0" smtClean="0"/>
              <a:t>Table 2: </a:t>
            </a:r>
            <a:r>
              <a:rPr lang="en-US" dirty="0" err="1" smtClean="0"/>
              <a:t>MathCAD</a:t>
            </a:r>
            <a:r>
              <a:rPr lang="en-US" dirty="0" smtClean="0"/>
              <a:t> Variable </a:t>
            </a:r>
            <a:endParaRPr lang="en-US" dirty="0"/>
          </a:p>
        </p:txBody>
      </p:sp>
    </p:spTree>
    <p:extLst>
      <p:ext uri="{BB962C8B-B14F-4D97-AF65-F5344CB8AC3E}">
        <p14:creationId xmlns:p14="http://schemas.microsoft.com/office/powerpoint/2010/main" val="106414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xit" presetSubtype="0" fill="hold" nodeType="withEffect">
                                  <p:stCondLst>
                                    <p:cond delay="0"/>
                                  </p:stCondLst>
                                  <p:childTnLst>
                                    <p:set>
                                      <p:cBhvr>
                                        <p:cTn id="18" dur="1" fill="hold">
                                          <p:stCondLst>
                                            <p:cond delay="0"/>
                                          </p:stCondLst>
                                        </p:cTn>
                                        <p:tgtEl>
                                          <p:spTgt spid="3"/>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6" grpId="0" animBg="1"/>
      <p:bldP spid="17" grpId="0" animBg="1"/>
      <p:bldP spid="6" grpId="0"/>
      <p:bldP spid="7" grpId="0"/>
      <p:bldP spid="19" grpId="0" animBg="1"/>
      <p:bldP spid="20" grpId="0" animBg="1"/>
      <p:bldP spid="21" grpId="0" animBg="1"/>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325" y="0"/>
            <a:ext cx="3647454" cy="1534577"/>
          </a:xfrm>
        </p:spPr>
        <p:txBody>
          <a:bodyPr>
            <a:noAutofit/>
          </a:bodyPr>
          <a:lstStyle/>
          <a:p>
            <a:r>
              <a:rPr lang="en-US" sz="4800" dirty="0" smtClean="0"/>
              <a:t>BEAM </a:t>
            </a:r>
            <a:br>
              <a:rPr lang="en-US" sz="4800" dirty="0" smtClean="0"/>
            </a:br>
            <a:r>
              <a:rPr lang="en-US" sz="4800" dirty="0" smtClean="0"/>
              <a:t>SCORING</a:t>
            </a:r>
            <a:endParaRPr lang="en-US" sz="4800" dirty="0"/>
          </a:p>
        </p:txBody>
      </p:sp>
      <mc:AlternateContent xmlns:mc="http://schemas.openxmlformats.org/markup-compatibility/2006" xmlns:a14="http://schemas.microsoft.com/office/drawing/2010/main">
        <mc:Choice Requires="a14">
          <p:sp>
            <p:nvSpPr>
              <p:cNvPr id="5" name="TextBox 4"/>
              <p:cNvSpPr txBox="1"/>
              <p:nvPr/>
            </p:nvSpPr>
            <p:spPr>
              <a:xfrm>
                <a:off x="721346" y="1967566"/>
                <a:ext cx="3956803" cy="533544"/>
              </a:xfrm>
              <a:prstGeom prst="rect">
                <a:avLst/>
              </a:prstGeom>
              <a:noFill/>
            </p:spPr>
            <p:txBody>
              <a:bodyPr wrap="square" rtlCol="0">
                <a:spAutoFit/>
              </a:bodyPr>
              <a:lstStyle/>
              <a:p>
                <a:r>
                  <a:rPr lang="en-US" dirty="0" smtClean="0"/>
                  <a:t>Points = </a:t>
                </a:r>
                <a14:m>
                  <m:oMath xmlns:m="http://schemas.openxmlformats.org/officeDocument/2006/math">
                    <m:f>
                      <m:fPr>
                        <m:ctrlPr>
                          <a:rPr lang="bg-BG" i="1" smtClean="0">
                            <a:latin typeface="Cambria Math" panose="02040503050406030204" pitchFamily="18" charset="0"/>
                          </a:rPr>
                        </m:ctrlPr>
                      </m:fPr>
                      <m:num>
                        <m:r>
                          <a:rPr lang="en-US" i="1">
                            <a:latin typeface="Cambria Math" charset="0"/>
                          </a:rPr>
                          <m:t>10∗(</m:t>
                        </m:r>
                        <m:r>
                          <a:rPr lang="en-US" i="1">
                            <a:latin typeface="Cambria Math" charset="0"/>
                          </a:rPr>
                          <m:t>𝑣𝑎𝑙𝑢𝑒</m:t>
                        </m:r>
                        <m:r>
                          <a:rPr lang="en-US" i="1">
                            <a:latin typeface="Cambria Math" charset="0"/>
                          </a:rPr>
                          <m:t>−</m:t>
                        </m:r>
                        <m:r>
                          <a:rPr lang="en-US" i="1">
                            <a:latin typeface="Cambria Math" charset="0"/>
                          </a:rPr>
                          <m:t>𝑤𝑜𝑟𝑠𝑡</m:t>
                        </m:r>
                        <m:r>
                          <a:rPr lang="en-US" i="1">
                            <a:latin typeface="Cambria Math" charset="0"/>
                          </a:rPr>
                          <m:t> </m:t>
                        </m:r>
                        <m:r>
                          <a:rPr lang="en-US" i="1">
                            <a:latin typeface="Cambria Math" charset="0"/>
                          </a:rPr>
                          <m:t>𝑣𝑎𝑙𝑢𝑒</m:t>
                        </m:r>
                        <m:r>
                          <a:rPr lang="en-US" i="1">
                            <a:latin typeface="Cambria Math" charset="0"/>
                          </a:rPr>
                          <m:t>)</m:t>
                        </m:r>
                        <m:r>
                          <m:rPr>
                            <m:nor/>
                          </m:rPr>
                          <a:rPr lang="en-US" dirty="0"/>
                          <m:t> </m:t>
                        </m:r>
                      </m:num>
                      <m:den>
                        <m:r>
                          <a:rPr lang="en-US" b="0" i="1" smtClean="0">
                            <a:latin typeface="Cambria Math" charset="0"/>
                          </a:rPr>
                          <m:t>(</m:t>
                        </m:r>
                        <m:r>
                          <a:rPr lang="en-US" b="0" i="1" smtClean="0">
                            <a:latin typeface="Cambria Math" charset="0"/>
                          </a:rPr>
                          <m:t>𝑏𝑒𝑠𝑡</m:t>
                        </m:r>
                        <m:r>
                          <a:rPr lang="en-US" b="0" i="1" smtClean="0">
                            <a:latin typeface="Cambria Math" charset="0"/>
                          </a:rPr>
                          <m:t> </m:t>
                        </m:r>
                        <m:r>
                          <a:rPr lang="en-US" b="0" i="1" smtClean="0">
                            <a:latin typeface="Cambria Math" charset="0"/>
                          </a:rPr>
                          <m:t>𝑣𝑎𝑙𝑢𝑒</m:t>
                        </m:r>
                        <m:r>
                          <a:rPr lang="en-US" b="0" i="1" smtClean="0">
                            <a:latin typeface="Cambria Math" charset="0"/>
                          </a:rPr>
                          <m:t> −</m:t>
                        </m:r>
                        <m:r>
                          <a:rPr lang="en-US" b="0" i="1" smtClean="0">
                            <a:latin typeface="Cambria Math" charset="0"/>
                          </a:rPr>
                          <m:t>𝑤𝑜𝑟𝑠𝑡</m:t>
                        </m:r>
                        <m:r>
                          <a:rPr lang="en-US" b="0" i="1" smtClean="0">
                            <a:latin typeface="Cambria Math" charset="0"/>
                          </a:rPr>
                          <m:t> </m:t>
                        </m:r>
                        <m:r>
                          <a:rPr lang="en-US" b="0" i="1" smtClean="0">
                            <a:latin typeface="Cambria Math" charset="0"/>
                          </a:rPr>
                          <m:t>𝑣𝑎𝑙𝑢𝑒</m:t>
                        </m:r>
                        <m:r>
                          <a:rPr lang="en-US" b="0" i="1" smtClean="0">
                            <a:latin typeface="Cambria Math" charset="0"/>
                          </a:rPr>
                          <m:t>)</m:t>
                        </m:r>
                      </m:den>
                    </m:f>
                  </m:oMath>
                </a14:m>
                <a:endParaRPr lang="en-US" dirty="0"/>
              </a:p>
            </p:txBody>
          </p:sp>
        </mc:Choice>
        <mc:Fallback xmlns="">
          <p:sp>
            <p:nvSpPr>
              <p:cNvPr id="5" name="TextBox 4"/>
              <p:cNvSpPr txBox="1">
                <a:spLocks noRot="1" noChangeAspect="1" noMove="1" noResize="1" noEditPoints="1" noAdjustHandles="1" noChangeArrowheads="1" noChangeShapeType="1" noTextEdit="1"/>
              </p:cNvSpPr>
              <p:nvPr/>
            </p:nvSpPr>
            <p:spPr>
              <a:xfrm>
                <a:off x="721346" y="1967566"/>
                <a:ext cx="3956803" cy="533544"/>
              </a:xfrm>
              <a:prstGeom prst="rect">
                <a:avLst/>
              </a:prstGeom>
              <a:blipFill rotWithShape="0">
                <a:blip r:embed="rId2"/>
                <a:stretch>
                  <a:fillRect l="-1233" t="-48276" b="-62069"/>
                </a:stretch>
              </a:blipFill>
            </p:spPr>
            <p:txBody>
              <a:bodyPr/>
              <a:lstStyle/>
              <a:p>
                <a:r>
                  <a:rPr lang="en-US">
                    <a:noFill/>
                  </a:rPr>
                  <a:t> </a:t>
                </a:r>
              </a:p>
            </p:txBody>
          </p:sp>
        </mc:Fallback>
      </mc:AlternateContent>
      <p:sp>
        <p:nvSpPr>
          <p:cNvPr id="6" name="TextBox 5"/>
          <p:cNvSpPr txBox="1"/>
          <p:nvPr/>
        </p:nvSpPr>
        <p:spPr>
          <a:xfrm>
            <a:off x="6710766" y="5718875"/>
            <a:ext cx="3456122" cy="369332"/>
          </a:xfrm>
          <a:prstGeom prst="rect">
            <a:avLst/>
          </a:prstGeom>
          <a:noFill/>
        </p:spPr>
        <p:txBody>
          <a:bodyPr wrap="square" rtlCol="0">
            <a:spAutoFit/>
          </a:bodyPr>
          <a:lstStyle/>
          <a:p>
            <a:r>
              <a:rPr lang="en-US" dirty="0" smtClean="0"/>
              <a:t>Figure 9</a:t>
            </a:r>
            <a:r>
              <a:rPr lang="en-US" smtClean="0"/>
              <a:t>: Beam Scoring Table </a:t>
            </a:r>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68800" y="197970"/>
            <a:ext cx="7823200" cy="6680200"/>
          </a:xfrm>
          <a:prstGeom prst="rect">
            <a:avLst/>
          </a:prstGeom>
        </p:spPr>
      </p:pic>
      <p:sp>
        <p:nvSpPr>
          <p:cNvPr id="9" name="TextBox 8"/>
          <p:cNvSpPr txBox="1"/>
          <p:nvPr/>
        </p:nvSpPr>
        <p:spPr>
          <a:xfrm>
            <a:off x="923459" y="5534209"/>
            <a:ext cx="3474028" cy="369332"/>
          </a:xfrm>
          <a:prstGeom prst="rect">
            <a:avLst/>
          </a:prstGeom>
          <a:noFill/>
        </p:spPr>
        <p:txBody>
          <a:bodyPr wrap="none" rtlCol="0">
            <a:spAutoFit/>
          </a:bodyPr>
          <a:lstStyle/>
          <a:p>
            <a:r>
              <a:rPr lang="en-US" dirty="0" smtClean="0"/>
              <a:t>Table 3: Competition Scoring </a:t>
            </a: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6</a:t>
            </a:fld>
            <a:endParaRPr lang="en-US"/>
          </a:p>
        </p:txBody>
      </p:sp>
    </p:spTree>
    <p:extLst>
      <p:ext uri="{BB962C8B-B14F-4D97-AF65-F5344CB8AC3E}">
        <p14:creationId xmlns:p14="http://schemas.microsoft.com/office/powerpoint/2010/main" val="14036978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4794" y="476198"/>
            <a:ext cx="8911687" cy="1280890"/>
          </a:xfrm>
        </p:spPr>
        <p:txBody>
          <a:bodyPr>
            <a:normAutofit/>
          </a:bodyPr>
          <a:lstStyle/>
          <a:p>
            <a:r>
              <a:rPr lang="en-US" sz="5400" dirty="0" smtClean="0"/>
              <a:t>RESPONSE 2000 ANALYSIS</a:t>
            </a:r>
            <a:endParaRPr lang="en-US" sz="54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4450" y="1865703"/>
            <a:ext cx="3293733" cy="3455388"/>
          </a:xfrm>
          <a:prstGeom prst="rect">
            <a:avLst/>
          </a:prstGeom>
        </p:spPr>
      </p:pic>
      <p:sp>
        <p:nvSpPr>
          <p:cNvPr id="7" name="TextBox 6"/>
          <p:cNvSpPr txBox="1"/>
          <p:nvPr/>
        </p:nvSpPr>
        <p:spPr>
          <a:xfrm>
            <a:off x="1179210" y="5429707"/>
            <a:ext cx="2940228" cy="369332"/>
          </a:xfrm>
          <a:prstGeom prst="rect">
            <a:avLst/>
          </a:prstGeom>
          <a:noFill/>
        </p:spPr>
        <p:txBody>
          <a:bodyPr wrap="none" rtlCol="0">
            <a:spAutoFit/>
          </a:bodyPr>
          <a:lstStyle/>
          <a:p>
            <a:r>
              <a:rPr lang="en-US" dirty="0" smtClean="0"/>
              <a:t>Figure 8: RESPONSE Input</a:t>
            </a:r>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0909" y="1849622"/>
            <a:ext cx="2878144" cy="3525727"/>
          </a:xfrm>
          <a:prstGeom prst="rect">
            <a:avLst/>
          </a:prstGeom>
        </p:spPr>
      </p:pic>
      <p:sp>
        <p:nvSpPr>
          <p:cNvPr id="9" name="TextBox 8"/>
          <p:cNvSpPr txBox="1"/>
          <p:nvPr/>
        </p:nvSpPr>
        <p:spPr>
          <a:xfrm>
            <a:off x="4549844" y="5429707"/>
            <a:ext cx="3127779" cy="369332"/>
          </a:xfrm>
          <a:prstGeom prst="rect">
            <a:avLst/>
          </a:prstGeom>
          <a:noFill/>
        </p:spPr>
        <p:txBody>
          <a:bodyPr wrap="none" rtlCol="0">
            <a:spAutoFit/>
          </a:bodyPr>
          <a:lstStyle/>
          <a:p>
            <a:r>
              <a:rPr lang="en-US" dirty="0" smtClean="0"/>
              <a:t>Figure </a:t>
            </a:r>
            <a:r>
              <a:rPr lang="en-US" dirty="0"/>
              <a:t>9</a:t>
            </a:r>
            <a:r>
              <a:rPr lang="en-US" dirty="0" smtClean="0"/>
              <a:t>: Cracked Section </a:t>
            </a:r>
            <a:endParaRPr lang="en-US"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40940" y="1566778"/>
            <a:ext cx="3873230" cy="2233863"/>
          </a:xfrm>
          <a:prstGeom prst="rect">
            <a:avLst/>
          </a:prstGeom>
        </p:spPr>
      </p:pic>
      <mc:AlternateContent xmlns:mc="http://schemas.openxmlformats.org/markup-compatibility/2006" xmlns:a14="http://schemas.microsoft.com/office/drawing/2010/main">
        <mc:Choice Requires="a14">
          <p:sp>
            <p:nvSpPr>
              <p:cNvPr id="11" name="TextBox 10"/>
              <p:cNvSpPr txBox="1"/>
              <p:nvPr/>
            </p:nvSpPr>
            <p:spPr>
              <a:xfrm>
                <a:off x="11379892" y="3367200"/>
                <a:ext cx="318918" cy="43088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sz="2800" i="1" smtClean="0">
                          <a:latin typeface="Cambria Math" panose="02040503050406030204" pitchFamily="18" charset="0"/>
                        </a:rPr>
                        <m:t>ϕ</m:t>
                      </m:r>
                    </m:oMath>
                  </m:oMathPara>
                </a14:m>
                <a:endParaRPr lang="en-US" sz="2800" dirty="0"/>
              </a:p>
            </p:txBody>
          </p:sp>
        </mc:Choice>
        <mc:Fallback xmlns="">
          <p:sp>
            <p:nvSpPr>
              <p:cNvPr id="11" name="TextBox 10"/>
              <p:cNvSpPr txBox="1">
                <a:spLocks noRot="1" noChangeAspect="1" noMove="1" noResize="1" noEditPoints="1" noAdjustHandles="1" noChangeArrowheads="1" noChangeShapeType="1" noTextEdit="1"/>
              </p:cNvSpPr>
              <p:nvPr/>
            </p:nvSpPr>
            <p:spPr>
              <a:xfrm>
                <a:off x="11379892" y="3367200"/>
                <a:ext cx="318918" cy="430887"/>
              </a:xfrm>
              <a:prstGeom prst="rect">
                <a:avLst/>
              </a:prstGeom>
              <a:blipFill rotWithShape="0">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p:cNvSpPr txBox="1"/>
              <p:nvPr/>
            </p:nvSpPr>
            <p:spPr>
              <a:xfrm>
                <a:off x="7866541" y="1619546"/>
                <a:ext cx="482050" cy="43088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800" b="0" i="1" smtClean="0">
                          <a:latin typeface="Cambria Math" panose="02040503050406030204" pitchFamily="18" charset="0"/>
                        </a:rPr>
                        <m:t>𝑀</m:t>
                      </m:r>
                    </m:oMath>
                  </m:oMathPara>
                </a14:m>
                <a:endParaRPr lang="en-US" sz="2800" dirty="0"/>
              </a:p>
            </p:txBody>
          </p:sp>
        </mc:Choice>
        <mc:Fallback xmlns="">
          <p:sp>
            <p:nvSpPr>
              <p:cNvPr id="12" name="TextBox 11"/>
              <p:cNvSpPr txBox="1">
                <a:spLocks noRot="1" noChangeAspect="1" noMove="1" noResize="1" noEditPoints="1" noAdjustHandles="1" noChangeArrowheads="1" noChangeShapeType="1" noTextEdit="1"/>
              </p:cNvSpPr>
              <p:nvPr/>
            </p:nvSpPr>
            <p:spPr>
              <a:xfrm>
                <a:off x="7866541" y="1619546"/>
                <a:ext cx="482050" cy="430887"/>
              </a:xfrm>
              <a:prstGeom prst="rect">
                <a:avLst/>
              </a:prstGeom>
              <a:blipFill rotWithShape="0">
                <a:blip r:embed="rId6"/>
                <a:stretch>
                  <a:fillRect/>
                </a:stretch>
              </a:blipFill>
            </p:spPr>
            <p:txBody>
              <a:bodyPr/>
              <a:lstStyle/>
              <a:p>
                <a:r>
                  <a:rPr lang="en-US">
                    <a:noFill/>
                  </a:rPr>
                  <a:t> </a:t>
                </a:r>
              </a:p>
            </p:txBody>
          </p:sp>
        </mc:Fallback>
      </mc:AlternateContent>
      <p:sp>
        <p:nvSpPr>
          <p:cNvPr id="13" name="TextBox 12"/>
          <p:cNvSpPr txBox="1"/>
          <p:nvPr/>
        </p:nvSpPr>
        <p:spPr>
          <a:xfrm>
            <a:off x="7677623" y="4202667"/>
            <a:ext cx="4514377" cy="369332"/>
          </a:xfrm>
          <a:prstGeom prst="rect">
            <a:avLst/>
          </a:prstGeom>
          <a:noFill/>
        </p:spPr>
        <p:txBody>
          <a:bodyPr wrap="none" rtlCol="0">
            <a:spAutoFit/>
          </a:bodyPr>
          <a:lstStyle/>
          <a:p>
            <a:r>
              <a:rPr lang="en-US" dirty="0" smtClean="0"/>
              <a:t>Figure 10: Predicted Stress-Strain curve </a:t>
            </a:r>
            <a:endParaRPr lang="en-US" dirty="0"/>
          </a:p>
        </p:txBody>
      </p:sp>
      <mc:AlternateContent xmlns:mc="http://schemas.openxmlformats.org/markup-compatibility/2006" xmlns:a14="http://schemas.microsoft.com/office/drawing/2010/main">
        <mc:Choice Requires="a14">
          <p:sp>
            <p:nvSpPr>
              <p:cNvPr id="14" name="TextBox 13"/>
              <p:cNvSpPr txBox="1"/>
              <p:nvPr/>
            </p:nvSpPr>
            <p:spPr>
              <a:xfrm>
                <a:off x="7890660" y="4733351"/>
                <a:ext cx="3773790" cy="800219"/>
              </a:xfrm>
              <a:prstGeom prst="rect">
                <a:avLst/>
              </a:prstGeom>
              <a:noFill/>
            </p:spPr>
            <p:txBody>
              <a:bodyPr wrap="none" rtlCol="0">
                <a:spAutoFit/>
              </a:bodyPr>
              <a:lstStyle/>
              <a:p>
                <a:r>
                  <a:rPr lang="en-US" sz="2400" dirty="0" err="1" smtClean="0"/>
                  <a:t>M</a:t>
                </a:r>
                <a:r>
                  <a:rPr lang="en-US" sz="2400" baseline="-25000" dirty="0" err="1" smtClean="0"/>
                  <a:t>ult</a:t>
                </a:r>
                <a:r>
                  <a:rPr lang="en-US" sz="2400" dirty="0" smtClean="0"/>
                  <a:t>= 138.4 kip-</a:t>
                </a:r>
                <a:r>
                  <a:rPr lang="en-US" sz="2400" dirty="0" err="1" smtClean="0"/>
                  <a:t>ft</a:t>
                </a:r>
                <a:r>
                  <a:rPr lang="en-US" sz="2400" dirty="0" smtClean="0"/>
                  <a:t> </a:t>
                </a:r>
                <a:r>
                  <a:rPr lang="en-US" dirty="0" smtClean="0"/>
                  <a:t>= </a:t>
                </a:r>
                <a14:m>
                  <m:oMath xmlns:m="http://schemas.openxmlformats.org/officeDocument/2006/math">
                    <m:f>
                      <m:fPr>
                        <m:ctrlPr>
                          <a:rPr lang="bg-BG" sz="2800" i="1" smtClean="0">
                            <a:latin typeface="Cambria Math" panose="02040503050406030204" pitchFamily="18" charset="0"/>
                          </a:rPr>
                        </m:ctrlPr>
                      </m:fPr>
                      <m:num>
                        <m:r>
                          <m:rPr>
                            <m:nor/>
                          </m:rPr>
                          <a:rPr lang="en-US" sz="2800" dirty="0"/>
                          <m:t>P</m:t>
                        </m:r>
                        <m:r>
                          <m:rPr>
                            <m:nor/>
                          </m:rPr>
                          <a:rPr lang="en-US" sz="2800" baseline="-25000" dirty="0"/>
                          <m:t>ult</m:t>
                        </m:r>
                        <m:r>
                          <m:rPr>
                            <m:nor/>
                          </m:rPr>
                          <a:rPr lang="en-US" sz="2800" dirty="0"/>
                          <m:t>∗</m:t>
                        </m:r>
                        <m:r>
                          <m:rPr>
                            <m:nor/>
                          </m:rPr>
                          <a:rPr lang="en-US" sz="2800" dirty="0"/>
                          <m:t>L</m:t>
                        </m:r>
                        <m:r>
                          <m:rPr>
                            <m:nor/>
                          </m:rPr>
                          <a:rPr lang="en-US" sz="2800" dirty="0"/>
                          <m:t> </m:t>
                        </m:r>
                      </m:num>
                      <m:den>
                        <m:r>
                          <a:rPr lang="en-US" sz="2800" b="0" i="1" smtClean="0">
                            <a:latin typeface="Cambria Math" charset="0"/>
                          </a:rPr>
                          <m:t>4</m:t>
                        </m:r>
                      </m:den>
                    </m:f>
                  </m:oMath>
                </a14:m>
                <a:endParaRPr lang="en-US" sz="2800" dirty="0"/>
              </a:p>
            </p:txBody>
          </p:sp>
        </mc:Choice>
        <mc:Fallback xmlns="">
          <p:sp>
            <p:nvSpPr>
              <p:cNvPr id="14" name="TextBox 13"/>
              <p:cNvSpPr txBox="1">
                <a:spLocks noRot="1" noChangeAspect="1" noMove="1" noResize="1" noEditPoints="1" noAdjustHandles="1" noChangeArrowheads="1" noChangeShapeType="1" noTextEdit="1"/>
              </p:cNvSpPr>
              <p:nvPr/>
            </p:nvSpPr>
            <p:spPr>
              <a:xfrm>
                <a:off x="7890660" y="4733351"/>
                <a:ext cx="3773790" cy="800219"/>
              </a:xfrm>
              <a:prstGeom prst="rect">
                <a:avLst/>
              </a:prstGeom>
              <a:blipFill rotWithShape="0">
                <a:blip r:embed="rId7"/>
                <a:stretch>
                  <a:fillRect l="-2423" b="-2273"/>
                </a:stretch>
              </a:blipFill>
            </p:spPr>
            <p:txBody>
              <a:bodyPr/>
              <a:lstStyle/>
              <a:p>
                <a:r>
                  <a:rPr lang="en-US">
                    <a:noFill/>
                  </a:rPr>
                  <a:t> </a:t>
                </a:r>
              </a:p>
            </p:txBody>
          </p:sp>
        </mc:Fallback>
      </mc:AlternateContent>
      <p:cxnSp>
        <p:nvCxnSpPr>
          <p:cNvPr id="16" name="Straight Connector 15"/>
          <p:cNvCxnSpPr/>
          <p:nvPr/>
        </p:nvCxnSpPr>
        <p:spPr>
          <a:xfrm>
            <a:off x="8855242" y="5533570"/>
            <a:ext cx="0" cy="45013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8887326" y="5983705"/>
            <a:ext cx="4812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9416506" y="5799039"/>
            <a:ext cx="2183611" cy="461665"/>
          </a:xfrm>
          <a:prstGeom prst="rect">
            <a:avLst/>
          </a:prstGeom>
          <a:noFill/>
        </p:spPr>
        <p:txBody>
          <a:bodyPr wrap="none" rtlCol="0">
            <a:spAutoFit/>
          </a:bodyPr>
          <a:lstStyle/>
          <a:p>
            <a:r>
              <a:rPr lang="en-US" sz="2400" dirty="0" smtClean="0"/>
              <a:t>P</a:t>
            </a:r>
            <a:r>
              <a:rPr lang="en-US" sz="2400" baseline="-25000" dirty="0" smtClean="0"/>
              <a:t>ult</a:t>
            </a:r>
            <a:r>
              <a:rPr lang="en-US" sz="2400" dirty="0" smtClean="0"/>
              <a:t> = 36.6 kips</a:t>
            </a:r>
            <a:endParaRPr lang="en-US" sz="2400" dirty="0"/>
          </a:p>
        </p:txBody>
      </p:sp>
      <p:sp>
        <p:nvSpPr>
          <p:cNvPr id="3" name="Slide Number Placeholder 2"/>
          <p:cNvSpPr>
            <a:spLocks noGrp="1"/>
          </p:cNvSpPr>
          <p:nvPr>
            <p:ph type="sldNum" sz="quarter" idx="12"/>
          </p:nvPr>
        </p:nvSpPr>
        <p:spPr/>
        <p:txBody>
          <a:bodyPr/>
          <a:lstStyle/>
          <a:p>
            <a:fld id="{73B7D4D9-477A-3948-B4CF-9ACF3A16C505}" type="slidenum">
              <a:rPr lang="en-US" smtClean="0"/>
              <a:t>7</a:t>
            </a:fld>
            <a:endParaRPr lang="en-US"/>
          </a:p>
        </p:txBody>
      </p:sp>
      <p:cxnSp>
        <p:nvCxnSpPr>
          <p:cNvPr id="5" name="Straight Connector 4"/>
          <p:cNvCxnSpPr/>
          <p:nvPr/>
        </p:nvCxnSpPr>
        <p:spPr>
          <a:xfrm flipV="1">
            <a:off x="5964702" y="3370612"/>
            <a:ext cx="0" cy="152751"/>
          </a:xfrm>
          <a:prstGeom prst="line">
            <a:avLst/>
          </a:prstGeom>
        </p:spPr>
        <p:style>
          <a:lnRef idx="2">
            <a:schemeClr val="dk1"/>
          </a:lnRef>
          <a:fillRef idx="0">
            <a:schemeClr val="dk1"/>
          </a:fillRef>
          <a:effectRef idx="1">
            <a:schemeClr val="dk1"/>
          </a:effectRef>
          <a:fontRef idx="minor">
            <a:schemeClr val="tx1"/>
          </a:fontRef>
        </p:style>
      </p:cxnSp>
      <p:cxnSp>
        <p:nvCxnSpPr>
          <p:cNvPr id="20" name="Straight Connector 19"/>
          <p:cNvCxnSpPr/>
          <p:nvPr/>
        </p:nvCxnSpPr>
        <p:spPr>
          <a:xfrm flipV="1">
            <a:off x="6113733" y="3370612"/>
            <a:ext cx="0" cy="152751"/>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flipV="1">
            <a:off x="6270637" y="3367200"/>
            <a:ext cx="0" cy="152751"/>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Connector 21"/>
          <p:cNvCxnSpPr/>
          <p:nvPr/>
        </p:nvCxnSpPr>
        <p:spPr>
          <a:xfrm flipV="1">
            <a:off x="6457071" y="3370612"/>
            <a:ext cx="0" cy="152751"/>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77873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382" y="0"/>
            <a:ext cx="8911687" cy="1280890"/>
          </a:xfrm>
        </p:spPr>
        <p:txBody>
          <a:bodyPr>
            <a:noAutofit/>
          </a:bodyPr>
          <a:lstStyle/>
          <a:p>
            <a:r>
              <a:rPr lang="en-US" sz="5400" dirty="0" smtClean="0"/>
              <a:t>NAU 2016 PCI Big Beam Design</a:t>
            </a:r>
            <a:endParaRPr lang="en-US" sz="5400"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0832" y="1696902"/>
            <a:ext cx="6017394" cy="4688399"/>
          </a:xfr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3079" y="2438400"/>
            <a:ext cx="5498921" cy="2960958"/>
          </a:xfrm>
          <a:prstGeom prst="rect">
            <a:avLst/>
          </a:prstGeom>
        </p:spPr>
      </p:pic>
      <p:sp>
        <p:nvSpPr>
          <p:cNvPr id="9" name="TextBox 8"/>
          <p:cNvSpPr txBox="1"/>
          <p:nvPr/>
        </p:nvSpPr>
        <p:spPr>
          <a:xfrm>
            <a:off x="7160217" y="5579390"/>
            <a:ext cx="2867186" cy="646331"/>
          </a:xfrm>
          <a:prstGeom prst="rect">
            <a:avLst/>
          </a:prstGeom>
          <a:noFill/>
        </p:spPr>
        <p:txBody>
          <a:bodyPr wrap="square" rtlCol="0">
            <a:spAutoFit/>
          </a:bodyPr>
          <a:lstStyle/>
          <a:p>
            <a:r>
              <a:rPr lang="en-US" dirty="0" smtClean="0"/>
              <a:t>Figure 12: NAU Big Beam Bill of Material</a:t>
            </a:r>
            <a:endParaRPr lang="en-US" dirty="0"/>
          </a:p>
        </p:txBody>
      </p:sp>
      <p:sp>
        <p:nvSpPr>
          <p:cNvPr id="10" name="TextBox 9"/>
          <p:cNvSpPr txBox="1"/>
          <p:nvPr/>
        </p:nvSpPr>
        <p:spPr>
          <a:xfrm>
            <a:off x="460832" y="6385301"/>
            <a:ext cx="4463512" cy="369332"/>
          </a:xfrm>
          <a:prstGeom prst="rect">
            <a:avLst/>
          </a:prstGeom>
          <a:noFill/>
        </p:spPr>
        <p:txBody>
          <a:bodyPr wrap="square" rtlCol="0">
            <a:spAutoFit/>
          </a:bodyPr>
          <a:lstStyle/>
          <a:p>
            <a:r>
              <a:rPr lang="en-US" dirty="0" smtClean="0"/>
              <a:t>Figure 11: NAU Big Beam Cross Section</a:t>
            </a: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8</a:t>
            </a:fld>
            <a:endParaRPr lang="en-US"/>
          </a:p>
        </p:txBody>
      </p:sp>
    </p:spTree>
    <p:extLst>
      <p:ext uri="{BB962C8B-B14F-4D97-AF65-F5344CB8AC3E}">
        <p14:creationId xmlns:p14="http://schemas.microsoft.com/office/powerpoint/2010/main" val="7385793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8937" y="-16663"/>
            <a:ext cx="8911687" cy="1280890"/>
          </a:xfrm>
        </p:spPr>
        <p:txBody>
          <a:bodyPr>
            <a:normAutofit/>
          </a:bodyPr>
          <a:lstStyle/>
          <a:p>
            <a:r>
              <a:rPr lang="en-US" sz="5400" dirty="0" smtClean="0"/>
              <a:t>TPAC PRODUCTION DAY</a:t>
            </a:r>
            <a:endParaRPr lang="en-US" sz="5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5534" y="2498311"/>
            <a:ext cx="2400300" cy="3200400"/>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66947" y="3473330"/>
            <a:ext cx="2482045" cy="3304223"/>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04700" y="2201127"/>
            <a:ext cx="2627293" cy="3497584"/>
          </a:xfrm>
          <a:prstGeom prst="rect">
            <a:avLst/>
          </a:prstGeom>
        </p:spPr>
      </p:pic>
      <p:pic>
        <p:nvPicPr>
          <p:cNvPr id="9" name="IMG_0837.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8"/>
          <a:stretch>
            <a:fillRect/>
          </a:stretch>
        </p:blipFill>
        <p:spPr>
          <a:xfrm rot="5400000">
            <a:off x="4544984" y="-61832"/>
            <a:ext cx="2423283" cy="4307255"/>
          </a:xfrm>
        </p:spPr>
      </p:pic>
      <p:sp>
        <p:nvSpPr>
          <p:cNvPr id="10" name="TextBox 9"/>
          <p:cNvSpPr txBox="1"/>
          <p:nvPr/>
        </p:nvSpPr>
        <p:spPr>
          <a:xfrm>
            <a:off x="464949" y="5794297"/>
            <a:ext cx="2127976" cy="923330"/>
          </a:xfrm>
          <a:prstGeom prst="rect">
            <a:avLst/>
          </a:prstGeom>
          <a:noFill/>
        </p:spPr>
        <p:txBody>
          <a:bodyPr wrap="square" rtlCol="0">
            <a:spAutoFit/>
          </a:bodyPr>
          <a:lstStyle/>
          <a:p>
            <a:r>
              <a:rPr lang="en-US" dirty="0" smtClean="0"/>
              <a:t>Figure 13: Formwork and Rebar</a:t>
            </a:r>
            <a:endParaRPr lang="en-US" dirty="0"/>
          </a:p>
        </p:txBody>
      </p:sp>
      <p:sp>
        <p:nvSpPr>
          <p:cNvPr id="11" name="TextBox 10"/>
          <p:cNvSpPr txBox="1"/>
          <p:nvPr/>
        </p:nvSpPr>
        <p:spPr>
          <a:xfrm>
            <a:off x="6522094" y="6117931"/>
            <a:ext cx="2482045" cy="646331"/>
          </a:xfrm>
          <a:prstGeom prst="rect">
            <a:avLst/>
          </a:prstGeom>
          <a:noFill/>
        </p:spPr>
        <p:txBody>
          <a:bodyPr wrap="square" rtlCol="0">
            <a:spAutoFit/>
          </a:bodyPr>
          <a:lstStyle/>
          <a:p>
            <a:r>
              <a:rPr lang="en-US" dirty="0" smtClean="0"/>
              <a:t>Figure 14: Rebar Spacing</a:t>
            </a:r>
            <a:endParaRPr lang="en-US" dirty="0"/>
          </a:p>
        </p:txBody>
      </p:sp>
      <p:sp>
        <p:nvSpPr>
          <p:cNvPr id="12" name="TextBox 11"/>
          <p:cNvSpPr txBox="1"/>
          <p:nvPr/>
        </p:nvSpPr>
        <p:spPr>
          <a:xfrm>
            <a:off x="8013065" y="972707"/>
            <a:ext cx="2324746" cy="646331"/>
          </a:xfrm>
          <a:prstGeom prst="rect">
            <a:avLst/>
          </a:prstGeom>
          <a:noFill/>
        </p:spPr>
        <p:txBody>
          <a:bodyPr wrap="square" rtlCol="0">
            <a:spAutoFit/>
          </a:bodyPr>
          <a:lstStyle/>
          <a:p>
            <a:r>
              <a:rPr lang="en-US" dirty="0" smtClean="0"/>
              <a:t>Figure 15: Concrete Pour</a:t>
            </a:r>
            <a:endParaRPr lang="en-US" dirty="0"/>
          </a:p>
        </p:txBody>
      </p:sp>
      <p:sp>
        <p:nvSpPr>
          <p:cNvPr id="13" name="TextBox 12"/>
          <p:cNvSpPr txBox="1"/>
          <p:nvPr/>
        </p:nvSpPr>
        <p:spPr>
          <a:xfrm>
            <a:off x="8905843" y="5835124"/>
            <a:ext cx="2863936" cy="646331"/>
          </a:xfrm>
          <a:prstGeom prst="rect">
            <a:avLst/>
          </a:prstGeom>
          <a:noFill/>
        </p:spPr>
        <p:txBody>
          <a:bodyPr wrap="square" rtlCol="0">
            <a:spAutoFit/>
          </a:bodyPr>
          <a:lstStyle/>
          <a:p>
            <a:r>
              <a:rPr lang="en-US" dirty="0" smtClean="0"/>
              <a:t>Figure 16: Complete Beam Pour</a:t>
            </a: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9</a:t>
            </a:fld>
            <a:endParaRPr lang="en-US"/>
          </a:p>
        </p:txBody>
      </p:sp>
    </p:spTree>
    <p:extLst>
      <p:ext uri="{BB962C8B-B14F-4D97-AF65-F5344CB8AC3E}">
        <p14:creationId xmlns:p14="http://schemas.microsoft.com/office/powerpoint/2010/main" val="16380235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27273" mute="1">
                <p:cTn id="7" fill="hold" display="0">
                  <p:stCondLst>
                    <p:cond delay="indefinite"/>
                  </p:stCondLst>
                </p:cTn>
                <p:tgtEl>
                  <p:spTgt spid="9"/>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smtClean="0"/>
              <a:t>CYLINDER TESTING </a:t>
            </a:r>
            <a:endParaRPr lang="en-US" sz="5400" dirty="0"/>
          </a:p>
        </p:txBody>
      </p:sp>
      <p:sp>
        <p:nvSpPr>
          <p:cNvPr id="6" name="TextBox 5"/>
          <p:cNvSpPr txBox="1"/>
          <p:nvPr/>
        </p:nvSpPr>
        <p:spPr>
          <a:xfrm>
            <a:off x="1512636" y="6344652"/>
            <a:ext cx="3302507" cy="369332"/>
          </a:xfrm>
          <a:prstGeom prst="rect">
            <a:avLst/>
          </a:prstGeom>
          <a:noFill/>
        </p:spPr>
        <p:txBody>
          <a:bodyPr wrap="none" rtlCol="0">
            <a:spAutoFit/>
          </a:bodyPr>
          <a:lstStyle/>
          <a:p>
            <a:r>
              <a:rPr lang="en-US" dirty="0" smtClean="0"/>
              <a:t>Figure 17: Compression Test </a:t>
            </a:r>
            <a:endParaRPr lang="en-US" dirty="0"/>
          </a:p>
        </p:txBody>
      </p:sp>
      <p:sp>
        <p:nvSpPr>
          <p:cNvPr id="7" name="TextBox 6"/>
          <p:cNvSpPr txBox="1"/>
          <p:nvPr/>
        </p:nvSpPr>
        <p:spPr>
          <a:xfrm>
            <a:off x="5840537" y="5237746"/>
            <a:ext cx="3190297" cy="369332"/>
          </a:xfrm>
          <a:prstGeom prst="rect">
            <a:avLst/>
          </a:prstGeom>
          <a:noFill/>
        </p:spPr>
        <p:txBody>
          <a:bodyPr wrap="none" rtlCol="0">
            <a:spAutoFit/>
          </a:bodyPr>
          <a:lstStyle/>
          <a:p>
            <a:r>
              <a:rPr lang="en-US" dirty="0" smtClean="0"/>
              <a:t>Figure 18: Split (Tensile) Test</a:t>
            </a:r>
            <a:endParaRPr lang="en-US"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0537" y="1523999"/>
            <a:ext cx="4951663" cy="3713747"/>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2636" y="1523999"/>
            <a:ext cx="3615490" cy="4820653"/>
          </a:xfrm>
          <a:prstGeom prst="rect">
            <a:avLst/>
          </a:prstGeom>
        </p:spPr>
      </p:pic>
      <p:sp>
        <p:nvSpPr>
          <p:cNvPr id="12" name="TextBox 11"/>
          <p:cNvSpPr txBox="1"/>
          <p:nvPr/>
        </p:nvSpPr>
        <p:spPr>
          <a:xfrm>
            <a:off x="5840537" y="5698321"/>
            <a:ext cx="5654112" cy="646331"/>
          </a:xfrm>
          <a:prstGeom prst="rect">
            <a:avLst/>
          </a:prstGeom>
          <a:noFill/>
        </p:spPr>
        <p:txBody>
          <a:bodyPr wrap="none" rtlCol="0">
            <a:spAutoFit/>
          </a:bodyPr>
          <a:lstStyle/>
          <a:p>
            <a:r>
              <a:rPr lang="en-US" b="1" dirty="0" smtClean="0"/>
              <a:t>Average Compressive Strength (23 day): 7365 psi</a:t>
            </a:r>
          </a:p>
          <a:p>
            <a:r>
              <a:rPr lang="en-US" b="1" dirty="0" smtClean="0"/>
              <a:t>Average Tensile Strength (23 day): 369 psi</a:t>
            </a:r>
            <a:endParaRPr lang="en-US" b="1" dirty="0"/>
          </a:p>
        </p:txBody>
      </p:sp>
      <p:sp>
        <p:nvSpPr>
          <p:cNvPr id="3" name="Slide Number Placeholder 2"/>
          <p:cNvSpPr>
            <a:spLocks noGrp="1"/>
          </p:cNvSpPr>
          <p:nvPr>
            <p:ph type="sldNum" sz="quarter" idx="12"/>
          </p:nvPr>
        </p:nvSpPr>
        <p:spPr/>
        <p:txBody>
          <a:bodyPr/>
          <a:lstStyle/>
          <a:p>
            <a:fld id="{73B7D4D9-477A-3948-B4CF-9ACF3A16C505}" type="slidenum">
              <a:rPr lang="en-US" smtClean="0"/>
              <a:t>10</a:t>
            </a:fld>
            <a:endParaRPr lang="en-US"/>
          </a:p>
        </p:txBody>
      </p:sp>
    </p:spTree>
    <p:extLst>
      <p:ext uri="{BB962C8B-B14F-4D97-AF65-F5344CB8AC3E}">
        <p14:creationId xmlns:p14="http://schemas.microsoft.com/office/powerpoint/2010/main" val="19280637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smtClean="0"/>
              <a:t>BIG BEAM TEST SET UP </a:t>
            </a:r>
            <a:endParaRPr lang="en-US" sz="5400" dirty="0"/>
          </a:p>
        </p:txBody>
      </p:sp>
      <p:sp>
        <p:nvSpPr>
          <p:cNvPr id="4" name="TextBox 3"/>
          <p:cNvSpPr txBox="1"/>
          <p:nvPr/>
        </p:nvSpPr>
        <p:spPr>
          <a:xfrm>
            <a:off x="1187115" y="5518484"/>
            <a:ext cx="184731" cy="369332"/>
          </a:xfrm>
          <a:prstGeom prst="rect">
            <a:avLst/>
          </a:prstGeom>
          <a:noFill/>
        </p:spPr>
        <p:txBody>
          <a:bodyPr wrap="none" rtlCol="0">
            <a:spAutoFit/>
          </a:bodyPr>
          <a:lstStyle/>
          <a:p>
            <a:endParaRPr lang="en-US" dirty="0"/>
          </a:p>
        </p:txBody>
      </p:sp>
      <p:sp>
        <p:nvSpPr>
          <p:cNvPr id="5" name="TextBox 4"/>
          <p:cNvSpPr txBox="1"/>
          <p:nvPr/>
        </p:nvSpPr>
        <p:spPr>
          <a:xfrm>
            <a:off x="3687827" y="6206015"/>
            <a:ext cx="4498347" cy="369332"/>
          </a:xfrm>
          <a:prstGeom prst="rect">
            <a:avLst/>
          </a:prstGeom>
          <a:noFill/>
        </p:spPr>
        <p:txBody>
          <a:bodyPr wrap="none" rtlCol="0">
            <a:spAutoFit/>
          </a:bodyPr>
          <a:lstStyle/>
          <a:p>
            <a:r>
              <a:rPr lang="en-US" dirty="0" smtClean="0"/>
              <a:t>Figure 19: Conceptual Set-Up Diagram</a:t>
            </a:r>
            <a:endParaRPr lang="en-US" dirty="0"/>
          </a:p>
        </p:txBody>
      </p:sp>
      <p:sp>
        <p:nvSpPr>
          <p:cNvPr id="8" name="Slide Number Placeholder 7"/>
          <p:cNvSpPr>
            <a:spLocks noGrp="1"/>
          </p:cNvSpPr>
          <p:nvPr>
            <p:ph type="sldNum" sz="quarter" idx="12"/>
          </p:nvPr>
        </p:nvSpPr>
        <p:spPr/>
        <p:txBody>
          <a:bodyPr/>
          <a:lstStyle/>
          <a:p>
            <a:fld id="{73B7D4D9-477A-3948-B4CF-9ACF3A16C505}" type="slidenum">
              <a:rPr lang="en-US" smtClean="0"/>
              <a:t>11</a:t>
            </a:fld>
            <a:endParaRPr lang="en-US"/>
          </a:p>
        </p:txBody>
      </p:sp>
      <p:pic>
        <p:nvPicPr>
          <p:cNvPr id="6" name="Picture 5"/>
          <p:cNvPicPr>
            <a:picLocks noChangeAspect="1"/>
          </p:cNvPicPr>
          <p:nvPr/>
        </p:nvPicPr>
        <p:blipFill>
          <a:blip r:embed="rId2"/>
          <a:stretch>
            <a:fillRect/>
          </a:stretch>
        </p:blipFill>
        <p:spPr>
          <a:xfrm>
            <a:off x="2592925" y="1535981"/>
            <a:ext cx="7124700" cy="454342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6350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smtClean="0"/>
              <a:t>BIG BEAM TESTING</a:t>
            </a:r>
            <a:endParaRPr lang="en-US" sz="5400" dirty="0"/>
          </a:p>
        </p:txBody>
      </p:sp>
      <p:pic>
        <p:nvPicPr>
          <p:cNvPr id="4" name="Beam Testing.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592925" y="1604210"/>
            <a:ext cx="6716712" cy="3778250"/>
          </a:xfrm>
        </p:spPr>
      </p:pic>
      <p:sp>
        <p:nvSpPr>
          <p:cNvPr id="5" name="TextBox 4"/>
          <p:cNvSpPr txBox="1"/>
          <p:nvPr/>
        </p:nvSpPr>
        <p:spPr>
          <a:xfrm>
            <a:off x="2592925" y="5751792"/>
            <a:ext cx="4729180" cy="369332"/>
          </a:xfrm>
          <a:prstGeom prst="rect">
            <a:avLst/>
          </a:prstGeom>
          <a:noFill/>
        </p:spPr>
        <p:txBody>
          <a:bodyPr wrap="none" rtlCol="0">
            <a:spAutoFit/>
          </a:bodyPr>
          <a:lstStyle/>
          <a:p>
            <a:r>
              <a:rPr lang="en-US" dirty="0" smtClean="0"/>
              <a:t>Figure 20: Shortened Competition Video </a:t>
            </a: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12</a:t>
            </a:fld>
            <a:endParaRPr lang="en-US"/>
          </a:p>
        </p:txBody>
      </p:sp>
    </p:spTree>
    <p:extLst>
      <p:ext uri="{BB962C8B-B14F-4D97-AF65-F5344CB8AC3E}">
        <p14:creationId xmlns:p14="http://schemas.microsoft.com/office/powerpoint/2010/main" val="4066018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113" y="548750"/>
            <a:ext cx="9390529" cy="1280890"/>
          </a:xfrm>
        </p:spPr>
        <p:txBody>
          <a:bodyPr>
            <a:noAutofit/>
          </a:bodyPr>
          <a:lstStyle/>
          <a:p>
            <a:r>
              <a:rPr lang="en-US" sz="4800" dirty="0" smtClean="0"/>
              <a:t>BEAM PREDICTIONS VS. RESULTS</a:t>
            </a:r>
            <a:endParaRPr lang="en-US" sz="4800" dirty="0"/>
          </a:p>
        </p:txBody>
      </p:sp>
      <p:graphicFrame>
        <p:nvGraphicFramePr>
          <p:cNvPr id="5" name="Chart 4"/>
          <p:cNvGraphicFramePr>
            <a:graphicFrameLocks/>
          </p:cNvGraphicFramePr>
          <p:nvPr>
            <p:extLst>
              <p:ext uri="{D42A27DB-BD31-4B8C-83A1-F6EECF244321}">
                <p14:modId xmlns:p14="http://schemas.microsoft.com/office/powerpoint/2010/main" val="1220407627"/>
              </p:ext>
            </p:extLst>
          </p:nvPr>
        </p:nvGraphicFramePr>
        <p:xfrm>
          <a:off x="3738996" y="1564919"/>
          <a:ext cx="4896543" cy="2962536"/>
        </p:xfrm>
        <a:graphic>
          <a:graphicData uri="http://schemas.openxmlformats.org/drawingml/2006/chart">
            <c:chart xmlns:c="http://schemas.openxmlformats.org/drawingml/2006/chart" xmlns:r="http://schemas.openxmlformats.org/officeDocument/2006/relationships" r:id="rId2"/>
          </a:graphicData>
        </a:graphic>
      </p:graphicFrame>
      <p:sp>
        <p:nvSpPr>
          <p:cNvPr id="6" name="Slide Number Placeholder 5"/>
          <p:cNvSpPr>
            <a:spLocks noGrp="1"/>
          </p:cNvSpPr>
          <p:nvPr>
            <p:ph type="sldNum" sz="quarter" idx="12"/>
          </p:nvPr>
        </p:nvSpPr>
        <p:spPr/>
        <p:txBody>
          <a:bodyPr/>
          <a:lstStyle/>
          <a:p>
            <a:fld id="{73B7D4D9-477A-3948-B4CF-9ACF3A16C505}" type="slidenum">
              <a:rPr lang="en-US" smtClean="0"/>
              <a:t>13</a:t>
            </a:fld>
            <a:endParaRPr lang="en-US"/>
          </a:p>
        </p:txBody>
      </p:sp>
      <p:sp>
        <p:nvSpPr>
          <p:cNvPr id="7" name="TextBox 6"/>
          <p:cNvSpPr txBox="1"/>
          <p:nvPr/>
        </p:nvSpPr>
        <p:spPr>
          <a:xfrm>
            <a:off x="8629588" y="1734181"/>
            <a:ext cx="3506771" cy="369332"/>
          </a:xfrm>
          <a:prstGeom prst="rect">
            <a:avLst/>
          </a:prstGeom>
          <a:noFill/>
        </p:spPr>
        <p:txBody>
          <a:bodyPr wrap="square" rtlCol="0">
            <a:spAutoFit/>
          </a:bodyPr>
          <a:lstStyle/>
          <a:p>
            <a:r>
              <a:rPr lang="en-US" dirty="0" smtClean="0"/>
              <a:t>Figure 21: Load vs. Deflection </a:t>
            </a:r>
            <a:endParaRPr lang="en-US" dirty="0"/>
          </a:p>
        </p:txBody>
      </p:sp>
      <p:pic>
        <p:nvPicPr>
          <p:cNvPr id="8" name="Picture 7"/>
          <p:cNvPicPr>
            <a:picLocks noChangeAspect="1"/>
          </p:cNvPicPr>
          <p:nvPr/>
        </p:nvPicPr>
        <p:blipFill>
          <a:blip r:embed="rId3"/>
          <a:stretch>
            <a:fillRect/>
          </a:stretch>
        </p:blipFill>
        <p:spPr>
          <a:xfrm>
            <a:off x="3344860" y="4874822"/>
            <a:ext cx="5684813" cy="1337603"/>
          </a:xfrm>
          <a:prstGeom prst="rect">
            <a:avLst/>
          </a:prstGeom>
        </p:spPr>
      </p:pic>
      <p:sp>
        <p:nvSpPr>
          <p:cNvPr id="9" name="TextBox 8"/>
          <p:cNvSpPr txBox="1"/>
          <p:nvPr/>
        </p:nvSpPr>
        <p:spPr>
          <a:xfrm>
            <a:off x="9116880" y="5289095"/>
            <a:ext cx="2532185" cy="923330"/>
          </a:xfrm>
          <a:prstGeom prst="rect">
            <a:avLst/>
          </a:prstGeom>
          <a:noFill/>
        </p:spPr>
        <p:txBody>
          <a:bodyPr wrap="square" rtlCol="0">
            <a:spAutoFit/>
          </a:bodyPr>
          <a:lstStyle/>
          <a:p>
            <a:r>
              <a:rPr lang="en-US" dirty="0" smtClean="0"/>
              <a:t>Table 4: Final Prediction and Result Comparison</a:t>
            </a:r>
            <a:endParaRPr lang="en-US" dirty="0"/>
          </a:p>
        </p:txBody>
      </p:sp>
    </p:spTree>
    <p:extLst>
      <p:ext uri="{BB962C8B-B14F-4D97-AF65-F5344CB8AC3E}">
        <p14:creationId xmlns:p14="http://schemas.microsoft.com/office/powerpoint/2010/main" val="6618286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2083" y="239099"/>
            <a:ext cx="8911687" cy="1280890"/>
          </a:xfrm>
        </p:spPr>
        <p:txBody>
          <a:bodyPr>
            <a:normAutofit/>
          </a:bodyPr>
          <a:lstStyle/>
          <a:p>
            <a:r>
              <a:rPr lang="en-US" sz="5400" smtClean="0"/>
              <a:t>BEAM AUTOPSY </a:t>
            </a:r>
            <a:endParaRPr lang="en-US" sz="5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00178" y="1832391"/>
            <a:ext cx="4542687" cy="340701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181509" y="2867029"/>
            <a:ext cx="4327355" cy="3245516"/>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945803" y="1611897"/>
            <a:ext cx="4556344" cy="3417258"/>
          </a:xfrm>
          <a:prstGeom prst="rect">
            <a:avLst/>
          </a:prstGeom>
        </p:spPr>
      </p:pic>
      <p:sp>
        <p:nvSpPr>
          <p:cNvPr id="7" name="TextBox 6"/>
          <p:cNvSpPr txBox="1"/>
          <p:nvPr/>
        </p:nvSpPr>
        <p:spPr>
          <a:xfrm>
            <a:off x="701781" y="5951621"/>
            <a:ext cx="3256020" cy="369332"/>
          </a:xfrm>
          <a:prstGeom prst="rect">
            <a:avLst/>
          </a:prstGeom>
          <a:noFill/>
        </p:spPr>
        <p:txBody>
          <a:bodyPr wrap="none" rtlCol="0">
            <a:spAutoFit/>
          </a:bodyPr>
          <a:lstStyle/>
          <a:p>
            <a:r>
              <a:rPr lang="en-US" dirty="0" smtClean="0"/>
              <a:t>Figure 22: Failure Plan View </a:t>
            </a:r>
            <a:endParaRPr lang="en-US" dirty="0"/>
          </a:p>
        </p:txBody>
      </p:sp>
      <p:sp>
        <p:nvSpPr>
          <p:cNvPr id="8" name="TextBox 7"/>
          <p:cNvSpPr txBox="1"/>
          <p:nvPr/>
        </p:nvSpPr>
        <p:spPr>
          <a:xfrm>
            <a:off x="4722428" y="1738383"/>
            <a:ext cx="3180679" cy="369332"/>
          </a:xfrm>
          <a:prstGeom prst="rect">
            <a:avLst/>
          </a:prstGeom>
          <a:noFill/>
        </p:spPr>
        <p:txBody>
          <a:bodyPr wrap="none" rtlCol="0">
            <a:spAutoFit/>
          </a:bodyPr>
          <a:lstStyle/>
          <a:p>
            <a:r>
              <a:rPr lang="en-US" dirty="0" smtClean="0"/>
              <a:t>Figure 23: Failure Top View </a:t>
            </a:r>
            <a:endParaRPr lang="en-US" dirty="0"/>
          </a:p>
        </p:txBody>
      </p:sp>
      <p:sp>
        <p:nvSpPr>
          <p:cNvPr id="9" name="TextBox 8"/>
          <p:cNvSpPr txBox="1"/>
          <p:nvPr/>
        </p:nvSpPr>
        <p:spPr>
          <a:xfrm>
            <a:off x="8373979" y="5727031"/>
            <a:ext cx="3558625" cy="646331"/>
          </a:xfrm>
          <a:prstGeom prst="rect">
            <a:avLst/>
          </a:prstGeom>
          <a:noFill/>
        </p:spPr>
        <p:txBody>
          <a:bodyPr wrap="square" rtlCol="0">
            <a:spAutoFit/>
          </a:bodyPr>
          <a:lstStyle/>
          <a:p>
            <a:r>
              <a:rPr lang="en-US" dirty="0" smtClean="0"/>
              <a:t>Figure 24: Exposed Compression Steel</a:t>
            </a:r>
            <a:endParaRPr lang="en-US" dirty="0"/>
          </a:p>
        </p:txBody>
      </p:sp>
      <p:cxnSp>
        <p:nvCxnSpPr>
          <p:cNvPr id="11" name="Straight Arrow Connector 10"/>
          <p:cNvCxnSpPr/>
          <p:nvPr/>
        </p:nvCxnSpPr>
        <p:spPr>
          <a:xfrm flipV="1">
            <a:off x="2272083" y="3705726"/>
            <a:ext cx="326738" cy="962527"/>
          </a:xfrm>
          <a:prstGeom prst="straightConnector1">
            <a:avLst/>
          </a:prstGeom>
          <a:ln w="53975">
            <a:tailEnd type="triangle"/>
          </a:ln>
          <a:effectLst>
            <a:softEdge rad="0"/>
          </a:effectLst>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6914147" y="4796589"/>
            <a:ext cx="112295" cy="1155032"/>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10122568" y="3080084"/>
            <a:ext cx="304800" cy="1235242"/>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73B7D4D9-477A-3948-B4CF-9ACF3A16C505}" type="slidenum">
              <a:rPr lang="en-US" smtClean="0"/>
              <a:t>14</a:t>
            </a:fld>
            <a:endParaRPr lang="en-US"/>
          </a:p>
        </p:txBody>
      </p:sp>
    </p:spTree>
    <p:extLst>
      <p:ext uri="{BB962C8B-B14F-4D97-AF65-F5344CB8AC3E}">
        <p14:creationId xmlns:p14="http://schemas.microsoft.com/office/powerpoint/2010/main" val="14804468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632534" y="386079"/>
            <a:ext cx="4319087" cy="1795647"/>
          </a:xfrm>
        </p:spPr>
        <p:txBody>
          <a:bodyPr>
            <a:noAutofit/>
          </a:bodyPr>
          <a:lstStyle/>
          <a:p>
            <a:r>
              <a:rPr lang="en-US" sz="4400" dirty="0" smtClean="0">
                <a:latin typeface="Book Antiqua" charset="0"/>
                <a:ea typeface="Book Antiqua" charset="0"/>
                <a:cs typeface="Book Antiqua" charset="0"/>
              </a:rPr>
              <a:t>SCHEDULE COMPARISON</a:t>
            </a:r>
            <a:endParaRPr lang="en-US" sz="4400" dirty="0">
              <a:latin typeface="Book Antiqua" charset="0"/>
              <a:ea typeface="Book Antiqua" charset="0"/>
              <a:cs typeface="Book Antiqu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8200" y="895685"/>
            <a:ext cx="6273800" cy="5740400"/>
          </a:xfrm>
          <a:prstGeom prst="rect">
            <a:avLst/>
          </a:prstGeom>
        </p:spPr>
      </p:pic>
      <p:sp>
        <p:nvSpPr>
          <p:cNvPr id="4" name="TextBox 3"/>
          <p:cNvSpPr txBox="1"/>
          <p:nvPr/>
        </p:nvSpPr>
        <p:spPr>
          <a:xfrm>
            <a:off x="1632534" y="2500690"/>
            <a:ext cx="4154905" cy="1908215"/>
          </a:xfrm>
          <a:prstGeom prst="rect">
            <a:avLst/>
          </a:prstGeom>
          <a:noFill/>
        </p:spPr>
        <p:txBody>
          <a:bodyPr wrap="square" rtlCol="0">
            <a:spAutoFit/>
          </a:bodyPr>
          <a:lstStyle/>
          <a:p>
            <a:r>
              <a:rPr lang="en-US" sz="2000" b="1" dirty="0" smtClean="0"/>
              <a:t>Scheduling Complications:</a:t>
            </a:r>
          </a:p>
          <a:p>
            <a:endParaRPr lang="en-US" sz="2000" dirty="0"/>
          </a:p>
          <a:p>
            <a:pPr marL="342900" indent="-342900">
              <a:buAutoNum type="arabicPeriod"/>
            </a:pPr>
            <a:r>
              <a:rPr lang="en-US" sz="2000" dirty="0" smtClean="0"/>
              <a:t>RESPONSE software tutorials</a:t>
            </a:r>
          </a:p>
          <a:p>
            <a:pPr marL="342900" indent="-342900">
              <a:buAutoNum type="arabicPeriod"/>
            </a:pPr>
            <a:r>
              <a:rPr lang="en-US" sz="2000" dirty="0" smtClean="0"/>
              <a:t>TPAC internal scheduling </a:t>
            </a:r>
          </a:p>
          <a:p>
            <a:pPr marL="342900" indent="-342900">
              <a:buAutoNum type="arabicPeriod"/>
            </a:pPr>
            <a:r>
              <a:rPr lang="en-US" sz="2000" dirty="0" smtClean="0"/>
              <a:t>Concrete Curing</a:t>
            </a:r>
          </a:p>
          <a:p>
            <a:pPr marL="342900" indent="-342900">
              <a:buAutoNum type="arabicPeriod"/>
            </a:pPr>
            <a:endParaRPr lang="en-US" dirty="0"/>
          </a:p>
        </p:txBody>
      </p:sp>
      <p:sp>
        <p:nvSpPr>
          <p:cNvPr id="3" name="Slide Number Placeholder 2"/>
          <p:cNvSpPr>
            <a:spLocks noGrp="1"/>
          </p:cNvSpPr>
          <p:nvPr>
            <p:ph type="sldNum" sz="quarter" idx="12"/>
          </p:nvPr>
        </p:nvSpPr>
        <p:spPr/>
        <p:txBody>
          <a:bodyPr/>
          <a:lstStyle/>
          <a:p>
            <a:fld id="{73B7D4D9-477A-3948-B4CF-9ACF3A16C505}" type="slidenum">
              <a:rPr lang="en-US" smtClean="0"/>
              <a:t>15</a:t>
            </a:fld>
            <a:endParaRPr lang="en-US"/>
          </a:p>
        </p:txBody>
      </p:sp>
      <p:sp>
        <p:nvSpPr>
          <p:cNvPr id="6" name="TextBox 5"/>
          <p:cNvSpPr txBox="1"/>
          <p:nvPr/>
        </p:nvSpPr>
        <p:spPr>
          <a:xfrm>
            <a:off x="3792077" y="5989754"/>
            <a:ext cx="1989056" cy="646331"/>
          </a:xfrm>
          <a:prstGeom prst="rect">
            <a:avLst/>
          </a:prstGeom>
          <a:noFill/>
        </p:spPr>
        <p:txBody>
          <a:bodyPr wrap="square" rtlCol="0">
            <a:spAutoFit/>
          </a:bodyPr>
          <a:lstStyle/>
          <a:p>
            <a:r>
              <a:rPr lang="en-US" dirty="0" smtClean="0"/>
              <a:t>Table 5: Project Schedule </a:t>
            </a:r>
            <a:endParaRPr lang="en-US" dirty="0"/>
          </a:p>
        </p:txBody>
      </p:sp>
    </p:spTree>
    <p:extLst>
      <p:ext uri="{BB962C8B-B14F-4D97-AF65-F5344CB8AC3E}">
        <p14:creationId xmlns:p14="http://schemas.microsoft.com/office/powerpoint/2010/main" val="8436265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0932" y="95858"/>
            <a:ext cx="6254577" cy="1280890"/>
          </a:xfrm>
        </p:spPr>
        <p:txBody>
          <a:bodyPr>
            <a:noAutofit/>
          </a:bodyPr>
          <a:lstStyle/>
          <a:p>
            <a:r>
              <a:rPr lang="en-US" sz="4800" dirty="0" smtClean="0"/>
              <a:t>PROJECT HOURS</a:t>
            </a:r>
            <a:endParaRPr lang="en-US" sz="4800" dirty="0"/>
          </a:p>
        </p:txBody>
      </p:sp>
      <p:sp>
        <p:nvSpPr>
          <p:cNvPr id="5" name="TextBox 4"/>
          <p:cNvSpPr txBox="1"/>
          <p:nvPr/>
        </p:nvSpPr>
        <p:spPr>
          <a:xfrm>
            <a:off x="713733" y="1594761"/>
            <a:ext cx="2866490" cy="923330"/>
          </a:xfrm>
          <a:prstGeom prst="rect">
            <a:avLst/>
          </a:prstGeom>
          <a:noFill/>
        </p:spPr>
        <p:txBody>
          <a:bodyPr wrap="none" rtlCol="0">
            <a:spAutoFit/>
          </a:bodyPr>
          <a:lstStyle/>
          <a:p>
            <a:r>
              <a:rPr lang="en-US" b="1" dirty="0" smtClean="0"/>
              <a:t>Total Projected: 629 hrs. </a:t>
            </a:r>
          </a:p>
          <a:p>
            <a:endParaRPr lang="en-US" b="1" dirty="0" smtClean="0"/>
          </a:p>
          <a:p>
            <a:r>
              <a:rPr lang="en-US" b="1" dirty="0" smtClean="0"/>
              <a:t>Actual: 522 hrs.</a:t>
            </a:r>
            <a:endParaRPr lang="en-US" b="1" dirty="0"/>
          </a:p>
        </p:txBody>
      </p:sp>
      <p:sp>
        <p:nvSpPr>
          <p:cNvPr id="3" name="Slide Number Placeholder 2"/>
          <p:cNvSpPr>
            <a:spLocks noGrp="1"/>
          </p:cNvSpPr>
          <p:nvPr>
            <p:ph type="sldNum" sz="quarter" idx="12"/>
          </p:nvPr>
        </p:nvSpPr>
        <p:spPr>
          <a:xfrm>
            <a:off x="323850" y="791327"/>
            <a:ext cx="779767" cy="365125"/>
          </a:xfrm>
        </p:spPr>
        <p:txBody>
          <a:bodyPr/>
          <a:lstStyle/>
          <a:p>
            <a:fld id="{73B7D4D9-477A-3948-B4CF-9ACF3A16C505}" type="slidenum">
              <a:rPr lang="en-US" smtClean="0"/>
              <a:t>16</a:t>
            </a:fld>
            <a:endParaRPr lang="en-US" dirty="0"/>
          </a:p>
        </p:txBody>
      </p:sp>
      <p:sp>
        <p:nvSpPr>
          <p:cNvPr id="4" name="TextBox 3"/>
          <p:cNvSpPr txBox="1"/>
          <p:nvPr/>
        </p:nvSpPr>
        <p:spPr>
          <a:xfrm>
            <a:off x="1233104" y="5236630"/>
            <a:ext cx="4734308" cy="369332"/>
          </a:xfrm>
          <a:prstGeom prst="rect">
            <a:avLst/>
          </a:prstGeom>
          <a:noFill/>
        </p:spPr>
        <p:txBody>
          <a:bodyPr wrap="square" rtlCol="0">
            <a:spAutoFit/>
          </a:bodyPr>
          <a:lstStyle/>
          <a:p>
            <a:r>
              <a:rPr lang="en-US" dirty="0" smtClean="0"/>
              <a:t>Table 5: Projected vs. Actual Hours  </a:t>
            </a:r>
            <a:endParaRPr lang="en-US" dirty="0"/>
          </a:p>
        </p:txBody>
      </p:sp>
      <p:pic>
        <p:nvPicPr>
          <p:cNvPr id="8" name="Picture 7"/>
          <p:cNvPicPr>
            <a:picLocks noChangeAspect="1"/>
          </p:cNvPicPr>
          <p:nvPr/>
        </p:nvPicPr>
        <p:blipFill>
          <a:blip r:embed="rId3"/>
          <a:stretch>
            <a:fillRect/>
          </a:stretch>
        </p:blipFill>
        <p:spPr>
          <a:xfrm>
            <a:off x="323850" y="2782816"/>
            <a:ext cx="11287125" cy="2373755"/>
          </a:xfrm>
          <a:prstGeom prst="rect">
            <a:avLst/>
          </a:prstGeom>
        </p:spPr>
      </p:pic>
    </p:spTree>
    <p:extLst>
      <p:ext uri="{BB962C8B-B14F-4D97-AF65-F5344CB8AC3E}">
        <p14:creationId xmlns:p14="http://schemas.microsoft.com/office/powerpoint/2010/main" val="931564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COST COMPARISON</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34354096"/>
              </p:ext>
            </p:extLst>
          </p:nvPr>
        </p:nvGraphicFramePr>
        <p:xfrm>
          <a:off x="6070469" y="2022172"/>
          <a:ext cx="5658216" cy="2753658"/>
        </p:xfrm>
        <a:graphic>
          <a:graphicData uri="http://schemas.openxmlformats.org/drawingml/2006/table">
            <a:tbl>
              <a:tblPr/>
              <a:tblGrid>
                <a:gridCol w="1531782"/>
                <a:gridCol w="1163919"/>
                <a:gridCol w="889055"/>
                <a:gridCol w="1057011"/>
                <a:gridCol w="1016449"/>
              </a:tblGrid>
              <a:tr h="287317">
                <a:tc gridSpan="5">
                  <a:txBody>
                    <a:bodyPr/>
                    <a:lstStyle/>
                    <a:p>
                      <a:pPr algn="ctr" fontAlgn="ctr"/>
                      <a:r>
                        <a:rPr lang="en-US" sz="1800" b="1" i="0" u="none" strike="noStrike" dirty="0" smtClean="0">
                          <a:solidFill>
                            <a:srgbClr val="000000"/>
                          </a:solidFill>
                          <a:effectLst/>
                          <a:latin typeface="Calibri" charset="0"/>
                        </a:rPr>
                        <a:t>Actual </a:t>
                      </a:r>
                      <a:r>
                        <a:rPr lang="en-US" sz="1800" b="1" i="0" u="none" strike="noStrike" baseline="0" dirty="0" smtClean="0">
                          <a:solidFill>
                            <a:srgbClr val="000000"/>
                          </a:solidFill>
                          <a:effectLst/>
                          <a:latin typeface="Calibri" charset="0"/>
                        </a:rPr>
                        <a:t>Project Cost</a:t>
                      </a:r>
                      <a:endParaRPr lang="en-US" sz="1800" b="1" i="0" u="none" strike="noStrike" dirty="0">
                        <a:solidFill>
                          <a:srgbClr val="000000"/>
                        </a:solidFill>
                        <a:effectLst/>
                        <a:latin typeface="Calibri" charset="0"/>
                      </a:endParaRPr>
                    </a:p>
                  </a:txBody>
                  <a:tcPr marL="12700" marR="12700" marT="1270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226293">
                <a:tc rowSpan="6">
                  <a:txBody>
                    <a:bodyPr/>
                    <a:lstStyle/>
                    <a:p>
                      <a:pPr algn="ctr" fontAlgn="ctr"/>
                      <a:r>
                        <a:rPr lang="en-US" sz="1400" b="1" i="0" u="none" strike="noStrike" dirty="0">
                          <a:solidFill>
                            <a:srgbClr val="000000"/>
                          </a:solidFill>
                          <a:effectLst/>
                          <a:latin typeface="Calibri" charset="0"/>
                        </a:rPr>
                        <a:t>1.0 </a:t>
                      </a:r>
                      <a:r>
                        <a:rPr lang="en-US" sz="1400" b="1" i="0" u="none" strike="noStrike" dirty="0" smtClean="0">
                          <a:solidFill>
                            <a:srgbClr val="000000"/>
                          </a:solidFill>
                          <a:effectLst/>
                          <a:latin typeface="Calibri" charset="0"/>
                        </a:rPr>
                        <a:t>Personnel</a:t>
                      </a:r>
                      <a:endParaRPr lang="en-US" sz="1400" b="1" i="0" u="none" strike="noStrike" dirty="0">
                        <a:solidFill>
                          <a:srgbClr val="000000"/>
                        </a:solidFill>
                        <a:effectLst/>
                        <a:latin typeface="Calibri" charset="0"/>
                      </a:endParaRPr>
                    </a:p>
                  </a:txBody>
                  <a:tcPr marL="12700" marR="12700" marT="1270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US" sz="1400" b="1" i="0" u="none" strike="noStrike" dirty="0">
                          <a:solidFill>
                            <a:srgbClr val="000000"/>
                          </a:solidFill>
                          <a:effectLst/>
                          <a:latin typeface="Calibri" charset="0"/>
                        </a:rPr>
                        <a:t>Classification</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1" i="0" u="none" strike="noStrike" dirty="0">
                          <a:solidFill>
                            <a:srgbClr val="000000"/>
                          </a:solidFill>
                          <a:effectLst/>
                          <a:latin typeface="Calibri" charset="0"/>
                        </a:rPr>
                        <a:t>Hours</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400" b="1" i="0" u="none" strike="noStrike" dirty="0" smtClean="0">
                          <a:solidFill>
                            <a:srgbClr val="000000"/>
                          </a:solidFill>
                          <a:effectLst/>
                          <a:latin typeface="Calibri" charset="0"/>
                        </a:rPr>
                        <a:t>Rate, </a:t>
                      </a:r>
                      <a:r>
                        <a:rPr lang="en-US" sz="1400" b="1" i="0" u="none" strike="noStrike" dirty="0">
                          <a:solidFill>
                            <a:srgbClr val="000000"/>
                          </a:solidFill>
                          <a:effectLst/>
                          <a:latin typeface="Calibri" charset="0"/>
                        </a:rPr>
                        <a:t>$/</a:t>
                      </a:r>
                      <a:r>
                        <a:rPr lang="en-US" sz="1400" b="1" i="0" u="none" strike="noStrike" dirty="0" err="1">
                          <a:solidFill>
                            <a:srgbClr val="000000"/>
                          </a:solidFill>
                          <a:effectLst/>
                          <a:latin typeface="Calibri" charset="0"/>
                        </a:rPr>
                        <a:t>hr</a:t>
                      </a:r>
                      <a:endParaRPr lang="en-US"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1" i="0" u="none" strike="noStrike" dirty="0" smtClean="0">
                          <a:solidFill>
                            <a:srgbClr val="000000"/>
                          </a:solidFill>
                          <a:effectLst/>
                          <a:latin typeface="Calibri" charset="0"/>
                        </a:rPr>
                        <a:t>Cost, $ </a:t>
                      </a:r>
                      <a:endParaRPr lang="en-US"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SENG</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smtClean="0">
                          <a:solidFill>
                            <a:srgbClr val="000000"/>
                          </a:solidFill>
                          <a:effectLst/>
                          <a:latin typeface="Calibri" charset="0"/>
                        </a:rPr>
                        <a:t>129</a:t>
                      </a:r>
                      <a:endParaRPr lang="en-U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ru-RU" sz="1400" b="0" i="0" u="none" strike="noStrike" dirty="0" smtClean="0">
                          <a:solidFill>
                            <a:srgbClr val="000000"/>
                          </a:solidFill>
                          <a:effectLst/>
                          <a:latin typeface="Calibri" charset="0"/>
                        </a:rPr>
                        <a:t>17</a:t>
                      </a:r>
                      <a:r>
                        <a:rPr lang="en-US" sz="1400" b="0" i="0" u="none" strike="noStrike" dirty="0" smtClean="0">
                          <a:solidFill>
                            <a:srgbClr val="000000"/>
                          </a:solidFill>
                          <a:effectLst/>
                          <a:latin typeface="Calibri" charset="0"/>
                        </a:rPr>
                        <a:t>5</a:t>
                      </a:r>
                      <a:endParaRPr lang="ru-RU"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22,575.00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ENG</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is-IS" sz="1400" b="0" i="0" u="none" strike="noStrike" dirty="0" smtClean="0">
                          <a:solidFill>
                            <a:srgbClr val="000000"/>
                          </a:solidFill>
                          <a:effectLst/>
                          <a:latin typeface="Calibri" charset="0"/>
                        </a:rPr>
                        <a:t>135</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hr-HR" sz="1400" b="0" i="0" u="none" strike="noStrike" dirty="0" smtClean="0">
                          <a:solidFill>
                            <a:srgbClr val="000000"/>
                          </a:solidFill>
                          <a:effectLst/>
                          <a:latin typeface="Calibri" charset="0"/>
                        </a:rPr>
                        <a:t>75</a:t>
                      </a:r>
                      <a:endParaRPr lang="hr-HR"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10,125.00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AA</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smtClean="0">
                          <a:solidFill>
                            <a:srgbClr val="000000"/>
                          </a:solidFill>
                          <a:effectLst/>
                          <a:latin typeface="Calibri" charset="0"/>
                        </a:rPr>
                        <a:t>114</a:t>
                      </a:r>
                      <a:endParaRPr lang="en-U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rgbClr val="000000"/>
                          </a:solidFill>
                          <a:effectLst/>
                          <a:latin typeface="Calibri" charset="0"/>
                        </a:rPr>
                        <a:t>60</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6,840.00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INT</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smtClean="0">
                          <a:solidFill>
                            <a:srgbClr val="000000"/>
                          </a:solidFill>
                          <a:effectLst/>
                          <a:latin typeface="Calibri" charset="0"/>
                        </a:rPr>
                        <a:t>144</a:t>
                      </a:r>
                      <a:endParaRPr lang="cs-CZ"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nb-NO" sz="1400" b="0" i="0" u="none" strike="noStrike" dirty="0" smtClean="0">
                          <a:solidFill>
                            <a:srgbClr val="000000"/>
                          </a:solidFill>
                          <a:effectLst/>
                          <a:latin typeface="Calibri" charset="0"/>
                        </a:rPr>
                        <a:t>50</a:t>
                      </a:r>
                      <a:endParaRPr lang="nb-NO"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hr-HR" sz="1400" b="0" i="0" u="none" strike="noStrike" dirty="0" smtClean="0">
                          <a:solidFill>
                            <a:srgbClr val="000000"/>
                          </a:solidFill>
                          <a:effectLst/>
                          <a:latin typeface="Calibri" charset="0"/>
                        </a:rPr>
                        <a:t>+ </a:t>
                      </a:r>
                      <a:r>
                        <a:rPr lang="en-US" sz="1400" b="0" i="0" u="none" strike="noStrike" dirty="0" smtClean="0">
                          <a:solidFill>
                            <a:srgbClr val="000000"/>
                          </a:solidFill>
                          <a:effectLst/>
                          <a:latin typeface="Calibri" charset="0"/>
                        </a:rPr>
                        <a:t>7,20</a:t>
                      </a:r>
                      <a:r>
                        <a:rPr lang="hr-HR" sz="1400" b="0" i="0" u="none" strike="noStrike" dirty="0" smtClean="0">
                          <a:solidFill>
                            <a:srgbClr val="000000"/>
                          </a:solidFill>
                          <a:effectLst/>
                          <a:latin typeface="Calibri" charset="0"/>
                        </a:rPr>
                        <a:t>0.00</a:t>
                      </a:r>
                      <a:endParaRPr lang="hr-HR"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1549">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Total</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hr-HR" sz="1500" b="1" i="0" u="none" strike="noStrike" dirty="0" smtClean="0">
                          <a:solidFill>
                            <a:srgbClr val="000000"/>
                          </a:solidFill>
                          <a:effectLst/>
                          <a:latin typeface="Calibri" charset="0"/>
                        </a:rPr>
                        <a:t>= $</a:t>
                      </a:r>
                      <a:r>
                        <a:rPr lang="en-US" sz="1500" b="1" i="0" u="none" strike="noStrike" dirty="0" smtClean="0">
                          <a:solidFill>
                            <a:srgbClr val="000000"/>
                          </a:solidFill>
                          <a:effectLst/>
                          <a:latin typeface="Calibri" charset="0"/>
                        </a:rPr>
                        <a:t>46,740</a:t>
                      </a:r>
                      <a:endParaRPr lang="hr-HR" sz="15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653454">
                <a:tc>
                  <a:txBody>
                    <a:bodyPr/>
                    <a:lstStyle/>
                    <a:p>
                      <a:pPr algn="ctr" fontAlgn="ctr"/>
                      <a:r>
                        <a:rPr lang="en-US" sz="1400" b="1" i="0" u="none" strike="noStrike">
                          <a:solidFill>
                            <a:srgbClr val="000000"/>
                          </a:solidFill>
                          <a:effectLst/>
                          <a:latin typeface="Calibri" charset="0"/>
                        </a:rPr>
                        <a:t>2.0 Travel </a:t>
                      </a:r>
                    </a:p>
                  </a:txBody>
                  <a:tcPr marL="12700" marR="12700" marT="1270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rgbClr val="000000"/>
                          </a:solidFill>
                          <a:effectLst/>
                          <a:latin typeface="Calibri" charset="0"/>
                        </a:rPr>
                        <a:t>2 trips to Phoenix at 286 mi/trip</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ctr"/>
                      <a:r>
                        <a:rPr lang="en-US" sz="1400" b="0" i="0" u="none" strike="noStrike" dirty="0">
                          <a:solidFill>
                            <a:srgbClr val="000000"/>
                          </a:solidFill>
                          <a:effectLst/>
                          <a:latin typeface="Calibri" charset="0"/>
                        </a:rPr>
                        <a:t>$</a:t>
                      </a:r>
                      <a:r>
                        <a:rPr lang="en-US" sz="1400" b="0" i="0" u="none" strike="noStrike" dirty="0" smtClean="0">
                          <a:solidFill>
                            <a:srgbClr val="000000"/>
                          </a:solidFill>
                          <a:effectLst/>
                          <a:latin typeface="Calibri" charset="0"/>
                        </a:rPr>
                        <a:t>0.445 </a:t>
                      </a:r>
                      <a:r>
                        <a:rPr lang="en-US" sz="1400" b="0" i="0" u="none" strike="noStrike" dirty="0">
                          <a:solidFill>
                            <a:srgbClr val="000000"/>
                          </a:solidFill>
                          <a:effectLst/>
                          <a:latin typeface="Calibri" charset="0"/>
                        </a:rPr>
                        <a:t>per mile</a:t>
                      </a:r>
                    </a:p>
                  </a:txBody>
                  <a:tcPr marL="12700" marR="12700" marT="127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r" fontAlgn="ctr"/>
                      <a:r>
                        <a:rPr lang="hr-HR" sz="1500" b="1" i="0" u="none" strike="noStrike" dirty="0" smtClean="0">
                          <a:solidFill>
                            <a:srgbClr val="000000"/>
                          </a:solidFill>
                          <a:effectLst/>
                          <a:latin typeface="Calibri" charset="0"/>
                        </a:rPr>
                        <a:t>+ $254.00</a:t>
                      </a:r>
                      <a:endParaRPr lang="hr-HR" sz="1500" b="1" i="0" u="none" strike="noStrike" dirty="0">
                        <a:solidFill>
                          <a:srgbClr val="000000"/>
                        </a:solidFill>
                        <a:effectLst/>
                        <a:latin typeface="Calibri" charset="0"/>
                      </a:endParaRPr>
                    </a:p>
                  </a:txBody>
                  <a:tcPr marL="12700" marR="12700" marT="1270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9873">
                <a:tc>
                  <a:txBody>
                    <a:bodyPr/>
                    <a:lstStyle/>
                    <a:p>
                      <a:pPr algn="l" fontAlgn="b"/>
                      <a:r>
                        <a:rPr lang="de-DE" sz="1400" b="1" i="0" u="none" strike="noStrike" dirty="0">
                          <a:solidFill>
                            <a:srgbClr val="000000"/>
                          </a:solidFill>
                          <a:effectLst/>
                          <a:latin typeface="Calibri" charset="0"/>
                        </a:rPr>
                        <a:t>    3.0 </a:t>
                      </a:r>
                      <a:r>
                        <a:rPr lang="de-DE" sz="1400" b="1" i="0" u="none" strike="noStrike" dirty="0" smtClean="0">
                          <a:solidFill>
                            <a:srgbClr val="000000"/>
                          </a:solidFill>
                          <a:effectLst/>
                          <a:latin typeface="Calibri" charset="0"/>
                        </a:rPr>
                        <a:t>Project</a:t>
                      </a:r>
                      <a:r>
                        <a:rPr lang="de-DE" sz="1400" b="1" i="0" u="none" strike="noStrike" baseline="0" dirty="0" smtClean="0">
                          <a:solidFill>
                            <a:srgbClr val="000000"/>
                          </a:solidFill>
                          <a:effectLst/>
                          <a:latin typeface="Calibri" charset="0"/>
                        </a:rPr>
                        <a:t> </a:t>
                      </a:r>
                      <a:r>
                        <a:rPr lang="de-DE" sz="1400" b="1" i="0" u="none" strike="noStrike" dirty="0" smtClean="0">
                          <a:solidFill>
                            <a:srgbClr val="000000"/>
                          </a:solidFill>
                          <a:effectLst/>
                          <a:latin typeface="Calibri" charset="0"/>
                        </a:rPr>
                        <a:t>Total</a:t>
                      </a:r>
                      <a:endParaRPr lang="de-DE" sz="1400" b="1" i="0" u="none" strike="noStrike" dirty="0">
                        <a:solidFill>
                          <a:srgbClr val="000000"/>
                        </a:solidFill>
                        <a:effectLst/>
                        <a:latin typeface="Calibri" charset="0"/>
                      </a:endParaRPr>
                    </a:p>
                  </a:txBody>
                  <a:tcPr marL="12700" marR="12700" marT="1270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US" sz="1400" b="1" i="0" u="none" strike="noStrike" dirty="0" smtClean="0">
                          <a:solidFill>
                            <a:srgbClr val="000000"/>
                          </a:solidFill>
                          <a:effectLst/>
                          <a:latin typeface="Calibri" charset="0"/>
                        </a:rPr>
                        <a:t>       </a:t>
                      </a:r>
                      <a:r>
                        <a:rPr lang="hr-HR" sz="1400" b="1" i="0" u="none" strike="noStrike" dirty="0" smtClean="0">
                          <a:solidFill>
                            <a:srgbClr val="000000"/>
                          </a:solidFill>
                          <a:effectLst/>
                          <a:latin typeface="Calibri" charset="0"/>
                        </a:rPr>
                        <a:t>=</a:t>
                      </a:r>
                      <a:r>
                        <a:rPr lang="hr-HR" sz="1400" b="1" i="0" u="none" strike="noStrike" baseline="0" dirty="0" smtClean="0">
                          <a:solidFill>
                            <a:srgbClr val="000000"/>
                          </a:solidFill>
                          <a:effectLst/>
                          <a:latin typeface="Calibri" charset="0"/>
                        </a:rPr>
                        <a:t> </a:t>
                      </a:r>
                      <a:r>
                        <a:rPr lang="hr-HR" sz="1400" b="1" i="0" u="none" strike="noStrike" dirty="0" smtClean="0">
                          <a:solidFill>
                            <a:srgbClr val="000000"/>
                          </a:solidFill>
                          <a:effectLst/>
                          <a:latin typeface="Calibri" charset="0"/>
                        </a:rPr>
                        <a:t>$</a:t>
                      </a:r>
                      <a:r>
                        <a:rPr lang="en-US" sz="1400" b="1" i="0" u="none" strike="noStrike" dirty="0" smtClean="0">
                          <a:solidFill>
                            <a:srgbClr val="000000"/>
                          </a:solidFill>
                          <a:effectLst/>
                          <a:latin typeface="Calibri" charset="0"/>
                        </a:rPr>
                        <a:t>46,994</a:t>
                      </a:r>
                      <a:endParaRPr lang="hr-HR"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bl>
          </a:graphicData>
        </a:graphic>
      </p:graphicFrame>
      <p:sp>
        <p:nvSpPr>
          <p:cNvPr id="4" name="Slide Number Placeholder 3"/>
          <p:cNvSpPr>
            <a:spLocks noGrp="1"/>
          </p:cNvSpPr>
          <p:nvPr>
            <p:ph type="sldNum" sz="quarter" idx="12"/>
          </p:nvPr>
        </p:nvSpPr>
        <p:spPr/>
        <p:txBody>
          <a:bodyPr/>
          <a:lstStyle/>
          <a:p>
            <a:fld id="{73B7D4D9-477A-3948-B4CF-9ACF3A16C505}" type="slidenum">
              <a:rPr lang="en-US" smtClean="0"/>
              <a:t>17</a:t>
            </a:fld>
            <a:endParaRPr lang="en-US"/>
          </a:p>
        </p:txBody>
      </p:sp>
      <p:sp>
        <p:nvSpPr>
          <p:cNvPr id="7" name="TextBox 6"/>
          <p:cNvSpPr txBox="1"/>
          <p:nvPr/>
        </p:nvSpPr>
        <p:spPr>
          <a:xfrm>
            <a:off x="1244338" y="4886955"/>
            <a:ext cx="3110846" cy="646331"/>
          </a:xfrm>
          <a:prstGeom prst="rect">
            <a:avLst/>
          </a:prstGeom>
          <a:noFill/>
        </p:spPr>
        <p:txBody>
          <a:bodyPr wrap="square" rtlCol="0">
            <a:spAutoFit/>
          </a:bodyPr>
          <a:lstStyle/>
          <a:p>
            <a:r>
              <a:rPr lang="en-US" dirty="0" smtClean="0"/>
              <a:t>Table 6: Projected Design Costs </a:t>
            </a:r>
            <a:endParaRPr lang="en-US" dirty="0"/>
          </a:p>
        </p:txBody>
      </p:sp>
      <p:sp>
        <p:nvSpPr>
          <p:cNvPr id="8" name="TextBox 7"/>
          <p:cNvSpPr txBox="1"/>
          <p:nvPr/>
        </p:nvSpPr>
        <p:spPr>
          <a:xfrm>
            <a:off x="7048767" y="4886955"/>
            <a:ext cx="3490399" cy="369332"/>
          </a:xfrm>
          <a:prstGeom prst="rect">
            <a:avLst/>
          </a:prstGeom>
          <a:noFill/>
        </p:spPr>
        <p:txBody>
          <a:bodyPr wrap="square" rtlCol="0">
            <a:spAutoFit/>
          </a:bodyPr>
          <a:lstStyle/>
          <a:p>
            <a:r>
              <a:rPr lang="en-US" dirty="0" smtClean="0"/>
              <a:t>Table 7: Actual Design Costs </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692725737"/>
              </p:ext>
            </p:extLst>
          </p:nvPr>
        </p:nvGraphicFramePr>
        <p:xfrm>
          <a:off x="412253" y="2019148"/>
          <a:ext cx="5658216" cy="2753658"/>
        </p:xfrm>
        <a:graphic>
          <a:graphicData uri="http://schemas.openxmlformats.org/drawingml/2006/table">
            <a:tbl>
              <a:tblPr/>
              <a:tblGrid>
                <a:gridCol w="1531782"/>
                <a:gridCol w="1163919"/>
                <a:gridCol w="889055"/>
                <a:gridCol w="1057011"/>
                <a:gridCol w="1016449"/>
              </a:tblGrid>
              <a:tr h="287317">
                <a:tc gridSpan="5">
                  <a:txBody>
                    <a:bodyPr/>
                    <a:lstStyle/>
                    <a:p>
                      <a:pPr algn="ctr" fontAlgn="ctr"/>
                      <a:r>
                        <a:rPr lang="en-US" sz="1800" b="1" i="0" u="none" strike="noStrike" dirty="0" smtClean="0">
                          <a:solidFill>
                            <a:srgbClr val="000000"/>
                          </a:solidFill>
                          <a:effectLst/>
                          <a:latin typeface="Calibri" charset="0"/>
                        </a:rPr>
                        <a:t>Total</a:t>
                      </a:r>
                      <a:r>
                        <a:rPr lang="en-US" sz="1800" b="1" i="0" u="none" strike="noStrike" baseline="0" dirty="0" smtClean="0">
                          <a:solidFill>
                            <a:srgbClr val="000000"/>
                          </a:solidFill>
                          <a:effectLst/>
                          <a:latin typeface="Calibri" charset="0"/>
                        </a:rPr>
                        <a:t> Projected Cost</a:t>
                      </a:r>
                      <a:endParaRPr lang="en-US" sz="1800" b="1" i="0" u="none" strike="noStrike" dirty="0">
                        <a:solidFill>
                          <a:srgbClr val="000000"/>
                        </a:solidFill>
                        <a:effectLst/>
                        <a:latin typeface="Calibri" charset="0"/>
                      </a:endParaRPr>
                    </a:p>
                  </a:txBody>
                  <a:tcPr marL="12700" marR="12700" marT="1270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226293">
                <a:tc rowSpan="6">
                  <a:txBody>
                    <a:bodyPr/>
                    <a:lstStyle/>
                    <a:p>
                      <a:pPr algn="ctr" fontAlgn="ctr"/>
                      <a:r>
                        <a:rPr lang="en-US" sz="1400" b="1" i="0" u="none" strike="noStrike" dirty="0">
                          <a:solidFill>
                            <a:srgbClr val="000000"/>
                          </a:solidFill>
                          <a:effectLst/>
                          <a:latin typeface="Calibri" charset="0"/>
                        </a:rPr>
                        <a:t>1.0 </a:t>
                      </a:r>
                      <a:r>
                        <a:rPr lang="en-US" sz="1400" b="1" i="0" u="none" strike="noStrike" dirty="0" smtClean="0">
                          <a:solidFill>
                            <a:srgbClr val="000000"/>
                          </a:solidFill>
                          <a:effectLst/>
                          <a:latin typeface="Calibri" charset="0"/>
                        </a:rPr>
                        <a:t>Personnel</a:t>
                      </a:r>
                      <a:endParaRPr lang="en-US" sz="1400" b="1" i="0" u="none" strike="noStrike" dirty="0">
                        <a:solidFill>
                          <a:srgbClr val="000000"/>
                        </a:solidFill>
                        <a:effectLst/>
                        <a:latin typeface="Calibri" charset="0"/>
                      </a:endParaRPr>
                    </a:p>
                  </a:txBody>
                  <a:tcPr marL="12700" marR="12700" marT="1270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US" sz="1400" b="1" i="0" u="none" strike="noStrike" dirty="0">
                          <a:solidFill>
                            <a:srgbClr val="000000"/>
                          </a:solidFill>
                          <a:effectLst/>
                          <a:latin typeface="Calibri" charset="0"/>
                        </a:rPr>
                        <a:t>Classification</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1" i="0" u="none" strike="noStrike" dirty="0">
                          <a:solidFill>
                            <a:srgbClr val="000000"/>
                          </a:solidFill>
                          <a:effectLst/>
                          <a:latin typeface="Calibri" charset="0"/>
                        </a:rPr>
                        <a:t>Hours</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400" b="1" i="0" u="none" strike="noStrike" dirty="0" smtClean="0">
                          <a:solidFill>
                            <a:srgbClr val="000000"/>
                          </a:solidFill>
                          <a:effectLst/>
                          <a:latin typeface="Calibri" charset="0"/>
                        </a:rPr>
                        <a:t>Rate, </a:t>
                      </a:r>
                      <a:r>
                        <a:rPr lang="en-US" sz="1400" b="1" i="0" u="none" strike="noStrike" dirty="0">
                          <a:solidFill>
                            <a:srgbClr val="000000"/>
                          </a:solidFill>
                          <a:effectLst/>
                          <a:latin typeface="Calibri" charset="0"/>
                        </a:rPr>
                        <a:t>$/</a:t>
                      </a:r>
                      <a:r>
                        <a:rPr lang="en-US" sz="1400" b="1" i="0" u="none" strike="noStrike" dirty="0" err="1">
                          <a:solidFill>
                            <a:srgbClr val="000000"/>
                          </a:solidFill>
                          <a:effectLst/>
                          <a:latin typeface="Calibri" charset="0"/>
                        </a:rPr>
                        <a:t>hr</a:t>
                      </a:r>
                      <a:endParaRPr lang="en-US"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1" i="0" u="none" strike="noStrike" dirty="0" smtClean="0">
                          <a:solidFill>
                            <a:srgbClr val="000000"/>
                          </a:solidFill>
                          <a:effectLst/>
                          <a:latin typeface="Calibri" charset="0"/>
                        </a:rPr>
                        <a:t>Cost, $ </a:t>
                      </a:r>
                      <a:endParaRPr lang="en-US"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SENG</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rgbClr val="000000"/>
                          </a:solidFill>
                          <a:effectLst/>
                          <a:latin typeface="Calibri" charset="0"/>
                        </a:rPr>
                        <a:t>153</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ru-RU" sz="1400" b="0" i="0" u="none" strike="noStrike" dirty="0" smtClean="0">
                          <a:solidFill>
                            <a:srgbClr val="000000"/>
                          </a:solidFill>
                          <a:effectLst/>
                          <a:latin typeface="Calibri" charset="0"/>
                        </a:rPr>
                        <a:t>17</a:t>
                      </a:r>
                      <a:r>
                        <a:rPr lang="en-US" sz="1400" b="0" i="0" u="none" strike="noStrike" dirty="0" smtClean="0">
                          <a:solidFill>
                            <a:srgbClr val="000000"/>
                          </a:solidFill>
                          <a:effectLst/>
                          <a:latin typeface="Calibri" charset="0"/>
                        </a:rPr>
                        <a:t>5</a:t>
                      </a:r>
                      <a:endParaRPr lang="ru-RU"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26,775.00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ENG</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is-IS" sz="1400" b="0" i="0" u="none" strike="noStrike" dirty="0">
                          <a:solidFill>
                            <a:srgbClr val="000000"/>
                          </a:solidFill>
                          <a:effectLst/>
                          <a:latin typeface="Calibri" charset="0"/>
                        </a:rPr>
                        <a:t>169</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hr-HR" sz="1400" b="0" i="0" u="none" strike="noStrike" dirty="0" smtClean="0">
                          <a:solidFill>
                            <a:srgbClr val="000000"/>
                          </a:solidFill>
                          <a:effectLst/>
                          <a:latin typeface="Calibri" charset="0"/>
                        </a:rPr>
                        <a:t>75</a:t>
                      </a:r>
                      <a:endParaRPr lang="hr-HR"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12,675.00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AA</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a:solidFill>
                            <a:srgbClr val="000000"/>
                          </a:solidFill>
                          <a:effectLst/>
                          <a:latin typeface="Calibri" charset="0"/>
                        </a:rPr>
                        <a:t>95</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rgbClr val="000000"/>
                          </a:solidFill>
                          <a:effectLst/>
                          <a:latin typeface="Calibri" charset="0"/>
                        </a:rPr>
                        <a:t>60</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is-IS" sz="1400" b="0" i="0" u="none" strike="noStrike" dirty="0" smtClean="0">
                          <a:solidFill>
                            <a:srgbClr val="000000"/>
                          </a:solidFill>
                          <a:effectLst/>
                          <a:latin typeface="Calibri" charset="0"/>
                        </a:rPr>
                        <a:t>5,700.00</a:t>
                      </a:r>
                      <a:endParaRPr lang="is-IS"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6293">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INT</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1400" b="0" i="0" u="none" strike="noStrike" dirty="0">
                          <a:solidFill>
                            <a:srgbClr val="000000"/>
                          </a:solidFill>
                          <a:effectLst/>
                          <a:latin typeface="Calibri" charset="0"/>
                        </a:rPr>
                        <a:t>197</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nb-NO" sz="1400" b="0" i="0" u="none" strike="noStrike" dirty="0" smtClean="0">
                          <a:solidFill>
                            <a:srgbClr val="000000"/>
                          </a:solidFill>
                          <a:effectLst/>
                          <a:latin typeface="Calibri" charset="0"/>
                        </a:rPr>
                        <a:t>50</a:t>
                      </a:r>
                      <a:endParaRPr lang="nb-NO"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hr-HR" sz="1400" b="0" i="0" u="none" strike="noStrike" dirty="0" smtClean="0">
                          <a:solidFill>
                            <a:srgbClr val="000000"/>
                          </a:solidFill>
                          <a:effectLst/>
                          <a:latin typeface="Calibri" charset="0"/>
                        </a:rPr>
                        <a:t>+ 9,850.00</a:t>
                      </a:r>
                      <a:endParaRPr lang="hr-HR" sz="1400" b="0"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1549">
                <a:tc vMerge="1">
                  <a:txBody>
                    <a:bodyPr/>
                    <a:lstStyle/>
                    <a:p>
                      <a:endParaRPr lang="en-US"/>
                    </a:p>
                  </a:txBody>
                  <a:tcPr/>
                </a:tc>
                <a:tc>
                  <a:txBody>
                    <a:bodyPr/>
                    <a:lstStyle/>
                    <a:p>
                      <a:pPr algn="ctr" fontAlgn="b"/>
                      <a:r>
                        <a:rPr lang="en-US" sz="1400" b="0" i="0" u="none" strike="noStrike" dirty="0">
                          <a:solidFill>
                            <a:srgbClr val="000000"/>
                          </a:solidFill>
                          <a:effectLst/>
                          <a:latin typeface="Calibri" charset="0"/>
                        </a:rPr>
                        <a:t>Total</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hr-HR" sz="1500" b="1" i="0" u="none" strike="noStrike" dirty="0" smtClean="0">
                          <a:solidFill>
                            <a:srgbClr val="000000"/>
                          </a:solidFill>
                          <a:effectLst/>
                          <a:latin typeface="Calibri" charset="0"/>
                        </a:rPr>
                        <a:t>= $55,000</a:t>
                      </a:r>
                      <a:endParaRPr lang="hr-HR" sz="15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653454">
                <a:tc>
                  <a:txBody>
                    <a:bodyPr/>
                    <a:lstStyle/>
                    <a:p>
                      <a:pPr algn="ctr" fontAlgn="ctr"/>
                      <a:r>
                        <a:rPr lang="en-US" sz="1400" b="1" i="0" u="none" strike="noStrike">
                          <a:solidFill>
                            <a:srgbClr val="000000"/>
                          </a:solidFill>
                          <a:effectLst/>
                          <a:latin typeface="Calibri" charset="0"/>
                        </a:rPr>
                        <a:t>2.0 Travel </a:t>
                      </a:r>
                    </a:p>
                  </a:txBody>
                  <a:tcPr marL="12700" marR="12700" marT="1270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solidFill>
                            <a:srgbClr val="000000"/>
                          </a:solidFill>
                          <a:effectLst/>
                          <a:latin typeface="Calibri" charset="0"/>
                        </a:rPr>
                        <a:t>2 trips to Phoenix at 286 mi/trip</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ctr"/>
                      <a:r>
                        <a:rPr lang="en-US" sz="1400" b="0" i="0" u="none" strike="noStrike" dirty="0">
                          <a:solidFill>
                            <a:srgbClr val="000000"/>
                          </a:solidFill>
                          <a:effectLst/>
                          <a:latin typeface="Calibri" charset="0"/>
                        </a:rPr>
                        <a:t>$</a:t>
                      </a:r>
                      <a:r>
                        <a:rPr lang="en-US" sz="1400" b="0" i="0" u="none" strike="noStrike" dirty="0" smtClean="0">
                          <a:solidFill>
                            <a:srgbClr val="000000"/>
                          </a:solidFill>
                          <a:effectLst/>
                          <a:latin typeface="Calibri" charset="0"/>
                        </a:rPr>
                        <a:t>0.445 </a:t>
                      </a:r>
                      <a:r>
                        <a:rPr lang="en-US" sz="1400" b="0" i="0" u="none" strike="noStrike" dirty="0">
                          <a:solidFill>
                            <a:srgbClr val="000000"/>
                          </a:solidFill>
                          <a:effectLst/>
                          <a:latin typeface="Calibri" charset="0"/>
                        </a:rPr>
                        <a:t>per mile</a:t>
                      </a:r>
                    </a:p>
                  </a:txBody>
                  <a:tcPr marL="12700" marR="12700" marT="127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r" fontAlgn="ctr"/>
                      <a:r>
                        <a:rPr lang="hr-HR" sz="1500" b="1" i="0" u="none" strike="noStrike" dirty="0" smtClean="0">
                          <a:solidFill>
                            <a:srgbClr val="000000"/>
                          </a:solidFill>
                          <a:effectLst/>
                          <a:latin typeface="Calibri" charset="0"/>
                        </a:rPr>
                        <a:t>+ $254.00</a:t>
                      </a:r>
                      <a:endParaRPr lang="hr-HR" sz="1500" b="1" i="0" u="none" strike="noStrike" dirty="0">
                        <a:solidFill>
                          <a:srgbClr val="000000"/>
                        </a:solidFill>
                        <a:effectLst/>
                        <a:latin typeface="Calibri" charset="0"/>
                      </a:endParaRPr>
                    </a:p>
                  </a:txBody>
                  <a:tcPr marL="12700" marR="12700" marT="1270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9873">
                <a:tc>
                  <a:txBody>
                    <a:bodyPr/>
                    <a:lstStyle/>
                    <a:p>
                      <a:pPr algn="l" fontAlgn="b"/>
                      <a:r>
                        <a:rPr lang="de-DE" sz="1400" b="1" i="0" u="none" strike="noStrike" dirty="0">
                          <a:solidFill>
                            <a:srgbClr val="000000"/>
                          </a:solidFill>
                          <a:effectLst/>
                          <a:latin typeface="Calibri" charset="0"/>
                        </a:rPr>
                        <a:t>    3.0 </a:t>
                      </a:r>
                      <a:r>
                        <a:rPr lang="de-DE" sz="1400" b="1" i="0" u="none" strike="noStrike" dirty="0" smtClean="0">
                          <a:solidFill>
                            <a:srgbClr val="000000"/>
                          </a:solidFill>
                          <a:effectLst/>
                          <a:latin typeface="Calibri" charset="0"/>
                        </a:rPr>
                        <a:t>Project</a:t>
                      </a:r>
                      <a:r>
                        <a:rPr lang="de-DE" sz="1400" b="1" i="0" u="none" strike="noStrike" baseline="0" dirty="0" smtClean="0">
                          <a:solidFill>
                            <a:srgbClr val="000000"/>
                          </a:solidFill>
                          <a:effectLst/>
                          <a:latin typeface="Calibri" charset="0"/>
                        </a:rPr>
                        <a:t> </a:t>
                      </a:r>
                      <a:r>
                        <a:rPr lang="de-DE" sz="1400" b="1" i="0" u="none" strike="noStrike" dirty="0" smtClean="0">
                          <a:solidFill>
                            <a:srgbClr val="000000"/>
                          </a:solidFill>
                          <a:effectLst/>
                          <a:latin typeface="Calibri" charset="0"/>
                        </a:rPr>
                        <a:t>Total</a:t>
                      </a:r>
                      <a:endParaRPr lang="de-DE" sz="1400" b="1" i="0" u="none" strike="noStrike" dirty="0">
                        <a:solidFill>
                          <a:srgbClr val="000000"/>
                        </a:solidFill>
                        <a:effectLst/>
                        <a:latin typeface="Calibri" charset="0"/>
                      </a:endParaRPr>
                    </a:p>
                  </a:txBody>
                  <a:tcPr marL="12700" marR="12700" marT="1270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sk-SK" sz="1400" b="0" i="0" u="none" strike="noStrike" dirty="0">
                          <a:solidFill>
                            <a:srgbClr val="000000"/>
                          </a:solidFill>
                          <a:effectLst/>
                          <a:latin typeface="Calibri" charset="0"/>
                        </a:rPr>
                        <a:t>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US" sz="1400" b="1" i="0" u="none" strike="noStrike" dirty="0" smtClean="0">
                          <a:solidFill>
                            <a:srgbClr val="000000"/>
                          </a:solidFill>
                          <a:effectLst/>
                          <a:latin typeface="Calibri" charset="0"/>
                        </a:rPr>
                        <a:t>       </a:t>
                      </a:r>
                      <a:r>
                        <a:rPr lang="hr-HR" sz="1400" b="1" i="0" u="none" strike="noStrike" dirty="0" smtClean="0">
                          <a:solidFill>
                            <a:srgbClr val="000000"/>
                          </a:solidFill>
                          <a:effectLst/>
                          <a:latin typeface="Calibri" charset="0"/>
                        </a:rPr>
                        <a:t>=</a:t>
                      </a:r>
                      <a:r>
                        <a:rPr lang="hr-HR" sz="1400" b="1" i="0" u="none" strike="noStrike" baseline="0" dirty="0" smtClean="0">
                          <a:solidFill>
                            <a:srgbClr val="000000"/>
                          </a:solidFill>
                          <a:effectLst/>
                          <a:latin typeface="Calibri" charset="0"/>
                        </a:rPr>
                        <a:t> </a:t>
                      </a:r>
                      <a:r>
                        <a:rPr lang="hr-HR" sz="1400" b="1" i="0" u="none" strike="noStrike" dirty="0" smtClean="0">
                          <a:solidFill>
                            <a:srgbClr val="000000"/>
                          </a:solidFill>
                          <a:effectLst/>
                          <a:latin typeface="Calibri" charset="0"/>
                        </a:rPr>
                        <a:t>$55,254.00</a:t>
                      </a:r>
                      <a:endParaRPr lang="hr-HR" sz="1400" b="1" i="0" u="none" strike="noStrike" dirty="0">
                        <a:solidFill>
                          <a:srgbClr val="000000"/>
                        </a:solidFill>
                        <a:effectLst/>
                        <a:latin typeface="Calibri" charset="0"/>
                      </a:endParaRPr>
                    </a:p>
                  </a:txBody>
                  <a:tcPr marL="12700" marR="12700" marT="1270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bl>
          </a:graphicData>
        </a:graphic>
      </p:graphicFrame>
    </p:spTree>
    <p:extLst>
      <p:ext uri="{BB962C8B-B14F-4D97-AF65-F5344CB8AC3E}">
        <p14:creationId xmlns:p14="http://schemas.microsoft.com/office/powerpoint/2010/main" val="41393778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duotone>
              <a:prstClr val="black"/>
              <a:schemeClr val="accent1">
                <a:tint val="45000"/>
                <a:satMod val="400000"/>
              </a:schemeClr>
            </a:duotone>
          </a:blip>
          <a:stretch>
            <a:fillRect/>
          </a:stretch>
        </p:blipFill>
        <p:spPr>
          <a:xfrm>
            <a:off x="11846" y="0"/>
            <a:ext cx="12180154" cy="6826035"/>
          </a:xfrm>
          <a:prstGeom prst="rect">
            <a:avLst/>
          </a:prstGeom>
        </p:spPr>
      </p:pic>
      <p:sp>
        <p:nvSpPr>
          <p:cNvPr id="2" name="Title 1"/>
          <p:cNvSpPr>
            <a:spLocks noGrp="1"/>
          </p:cNvSpPr>
          <p:nvPr>
            <p:ph type="title"/>
          </p:nvPr>
        </p:nvSpPr>
        <p:spPr>
          <a:xfrm>
            <a:off x="1607419" y="624110"/>
            <a:ext cx="9897193" cy="1280890"/>
          </a:xfrm>
        </p:spPr>
        <p:txBody>
          <a:bodyPr>
            <a:normAutofit fontScale="90000"/>
          </a:bodyPr>
          <a:lstStyle/>
          <a:p>
            <a:r>
              <a:rPr lang="en-US" sz="5400" dirty="0" smtClean="0">
                <a:solidFill>
                  <a:schemeClr val="bg1"/>
                </a:solidFill>
              </a:rPr>
              <a:t>IMPACTS OF PRESTRESSED CONCRETE</a:t>
            </a:r>
            <a:endParaRPr lang="en-US" sz="5400" dirty="0">
              <a:solidFill>
                <a:schemeClr val="bg1"/>
              </a:solidFill>
            </a:endParaRPr>
          </a:p>
        </p:txBody>
      </p:sp>
      <p:sp>
        <p:nvSpPr>
          <p:cNvPr id="4" name="Slide Number Placeholder 3"/>
          <p:cNvSpPr>
            <a:spLocks noGrp="1"/>
          </p:cNvSpPr>
          <p:nvPr>
            <p:ph type="sldNum" sz="quarter" idx="12"/>
          </p:nvPr>
        </p:nvSpPr>
        <p:spPr/>
        <p:txBody>
          <a:bodyPr/>
          <a:lstStyle/>
          <a:p>
            <a:fld id="{73B7D4D9-477A-3948-B4CF-9ACF3A16C505}" type="slidenum">
              <a:rPr lang="en-US" smtClean="0"/>
              <a:t>18</a:t>
            </a:fld>
            <a:endParaRPr lang="en-US"/>
          </a:p>
        </p:txBody>
      </p:sp>
      <p:sp>
        <p:nvSpPr>
          <p:cNvPr id="5" name="TextBox 4"/>
          <p:cNvSpPr txBox="1"/>
          <p:nvPr/>
        </p:nvSpPr>
        <p:spPr>
          <a:xfrm>
            <a:off x="1106846" y="2529110"/>
            <a:ext cx="4526513" cy="3539430"/>
          </a:xfrm>
          <a:prstGeom prst="rect">
            <a:avLst/>
          </a:prstGeom>
          <a:noFill/>
        </p:spPr>
        <p:txBody>
          <a:bodyPr wrap="square" rtlCol="0">
            <a:spAutoFit/>
          </a:bodyPr>
          <a:lstStyle/>
          <a:p>
            <a:r>
              <a:rPr lang="en-US" sz="2800" b="1" dirty="0" smtClean="0">
                <a:solidFill>
                  <a:schemeClr val="bg1"/>
                </a:solidFill>
              </a:rPr>
              <a:t>University Impacts:</a:t>
            </a:r>
          </a:p>
          <a:p>
            <a:pPr marL="285750" indent="-285750">
              <a:buFont typeface="Arial" panose="020B0604020202020204" pitchFamily="34" charset="0"/>
              <a:buChar char="•"/>
            </a:pPr>
            <a:r>
              <a:rPr lang="en-US" sz="2800" dirty="0" smtClean="0">
                <a:solidFill>
                  <a:schemeClr val="bg1"/>
                </a:solidFill>
              </a:rPr>
              <a:t>Improved Design Standards for future NAU Teams</a:t>
            </a:r>
          </a:p>
          <a:p>
            <a:pPr marL="285750" indent="-285750">
              <a:buFont typeface="Arial" panose="020B0604020202020204" pitchFamily="34" charset="0"/>
              <a:buChar char="•"/>
            </a:pPr>
            <a:r>
              <a:rPr lang="en-US" sz="2800" dirty="0" smtClean="0">
                <a:solidFill>
                  <a:schemeClr val="bg1"/>
                </a:solidFill>
              </a:rPr>
              <a:t>Public recognition for the NAU CEFNS Department</a:t>
            </a:r>
          </a:p>
          <a:p>
            <a:pPr marL="285750" indent="-285750">
              <a:buFont typeface="Arial" panose="020B0604020202020204" pitchFamily="34" charset="0"/>
              <a:buChar char="•"/>
            </a:pPr>
            <a:endParaRPr lang="en-US" sz="2800" dirty="0"/>
          </a:p>
        </p:txBody>
      </p:sp>
      <p:sp>
        <p:nvSpPr>
          <p:cNvPr id="7" name="TextBox 6"/>
          <p:cNvSpPr txBox="1"/>
          <p:nvPr/>
        </p:nvSpPr>
        <p:spPr>
          <a:xfrm>
            <a:off x="5928223" y="2529110"/>
            <a:ext cx="5168766" cy="3693319"/>
          </a:xfrm>
          <a:prstGeom prst="rect">
            <a:avLst/>
          </a:prstGeom>
          <a:noFill/>
        </p:spPr>
        <p:txBody>
          <a:bodyPr wrap="square" rtlCol="0">
            <a:spAutoFit/>
          </a:bodyPr>
          <a:lstStyle/>
          <a:p>
            <a:r>
              <a:rPr lang="en-US" sz="2400" b="1" dirty="0" smtClean="0">
                <a:solidFill>
                  <a:schemeClr val="bg1"/>
                </a:solidFill>
              </a:rPr>
              <a:t>Broader Impacts:</a:t>
            </a:r>
          </a:p>
          <a:p>
            <a:pPr marL="285750" indent="-285750">
              <a:buFont typeface="Arial" panose="020B0604020202020204" pitchFamily="34" charset="0"/>
              <a:buChar char="•"/>
            </a:pPr>
            <a:r>
              <a:rPr lang="en-US" sz="2400" dirty="0" smtClean="0">
                <a:solidFill>
                  <a:schemeClr val="bg1"/>
                </a:solidFill>
              </a:rPr>
              <a:t>Concrete production results in high C0</a:t>
            </a:r>
            <a:r>
              <a:rPr lang="en-US" sz="2400" baseline="-25000" dirty="0" smtClean="0">
                <a:solidFill>
                  <a:schemeClr val="bg1"/>
                </a:solidFill>
              </a:rPr>
              <a:t>2</a:t>
            </a:r>
            <a:r>
              <a:rPr lang="en-US" sz="2400" dirty="0" smtClean="0">
                <a:solidFill>
                  <a:schemeClr val="bg1"/>
                </a:solidFill>
              </a:rPr>
              <a:t> release</a:t>
            </a:r>
          </a:p>
          <a:p>
            <a:pPr marL="285750" indent="-285750">
              <a:buFont typeface="Arial" panose="020B0604020202020204" pitchFamily="34" charset="0"/>
              <a:buChar char="•"/>
            </a:pPr>
            <a:r>
              <a:rPr lang="en-US" sz="2400" dirty="0" smtClean="0">
                <a:solidFill>
                  <a:schemeClr val="bg1"/>
                </a:solidFill>
              </a:rPr>
              <a:t>Demolition of aged concrete buildings releases ad-mixtures</a:t>
            </a:r>
          </a:p>
          <a:p>
            <a:pPr marL="285750" indent="-285750">
              <a:buFont typeface="Arial" panose="020B0604020202020204" pitchFamily="34" charset="0"/>
              <a:buChar char="•"/>
            </a:pPr>
            <a:r>
              <a:rPr lang="en-US" sz="2400" dirty="0" smtClean="0">
                <a:solidFill>
                  <a:schemeClr val="bg1"/>
                </a:solidFill>
              </a:rPr>
              <a:t>Prestressed beams decreases build time </a:t>
            </a:r>
          </a:p>
          <a:p>
            <a:pPr marL="285750" indent="-285750">
              <a:buFont typeface="Arial" panose="020B0604020202020204" pitchFamily="34" charset="0"/>
              <a:buChar char="•"/>
            </a:pPr>
            <a:r>
              <a:rPr lang="en-US" sz="2400" dirty="0" smtClean="0">
                <a:solidFill>
                  <a:schemeClr val="bg1"/>
                </a:solidFill>
              </a:rPr>
              <a:t>Prestressed camber allows for higher deflections before failure </a:t>
            </a:r>
          </a:p>
          <a:p>
            <a:pPr marL="285750" indent="-28575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2555155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smtClean="0"/>
              <a:t>THANK YOU!</a:t>
            </a:r>
            <a:endParaRPr lang="en-US" sz="5400" dirty="0"/>
          </a:p>
        </p:txBody>
      </p:sp>
      <p:sp>
        <p:nvSpPr>
          <p:cNvPr id="3" name="Content Placeholder 2"/>
          <p:cNvSpPr>
            <a:spLocks noGrp="1"/>
          </p:cNvSpPr>
          <p:nvPr>
            <p:ph idx="1"/>
          </p:nvPr>
        </p:nvSpPr>
        <p:spPr/>
        <p:txBody>
          <a:bodyPr/>
          <a:lstStyle/>
          <a:p>
            <a:r>
              <a:rPr lang="en-US" b="1" dirty="0" smtClean="0"/>
              <a:t>Acknowledgements: </a:t>
            </a:r>
          </a:p>
          <a:p>
            <a:pPr lvl="1"/>
            <a:r>
              <a:rPr lang="en-US" dirty="0" smtClean="0"/>
              <a:t>Robin Tuchscherer, P.E., PhD</a:t>
            </a:r>
          </a:p>
          <a:p>
            <a:pPr lvl="1"/>
            <a:r>
              <a:rPr lang="en-US" dirty="0" smtClean="0"/>
              <a:t>TPAC Arizona </a:t>
            </a:r>
          </a:p>
          <a:p>
            <a:pPr lvl="2"/>
            <a:r>
              <a:rPr lang="en-US" dirty="0" smtClean="0"/>
              <a:t>Abdul </a:t>
            </a:r>
            <a:r>
              <a:rPr lang="en-US" dirty="0" err="1" smtClean="0"/>
              <a:t>Kassab</a:t>
            </a:r>
            <a:r>
              <a:rPr lang="en-US" dirty="0" smtClean="0"/>
              <a:t> and Vince Rossi </a:t>
            </a:r>
          </a:p>
          <a:p>
            <a:pPr lvl="1"/>
            <a:r>
              <a:rPr lang="en-US" dirty="0" smtClean="0"/>
              <a:t>Prestressed Concrete Institute </a:t>
            </a:r>
          </a:p>
        </p:txBody>
      </p:sp>
      <p:sp>
        <p:nvSpPr>
          <p:cNvPr id="4" name="Slide Number Placeholder 3"/>
          <p:cNvSpPr>
            <a:spLocks noGrp="1"/>
          </p:cNvSpPr>
          <p:nvPr>
            <p:ph type="sldNum" sz="quarter" idx="12"/>
          </p:nvPr>
        </p:nvSpPr>
        <p:spPr/>
        <p:txBody>
          <a:bodyPr/>
          <a:lstStyle/>
          <a:p>
            <a:fld id="{73B7D4D9-477A-3948-B4CF-9ACF3A16C505}" type="slidenum">
              <a:rPr lang="en-US" smtClean="0"/>
              <a:t>19</a:t>
            </a:fld>
            <a:endParaRPr lang="en-US"/>
          </a:p>
        </p:txBody>
      </p:sp>
    </p:spTree>
    <p:extLst>
      <p:ext uri="{BB962C8B-B14F-4D97-AF65-F5344CB8AC3E}">
        <p14:creationId xmlns:p14="http://schemas.microsoft.com/office/powerpoint/2010/main" val="1901274527"/>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2663</TotalTime>
  <Words>785</Words>
  <Application>Microsoft Office PowerPoint</Application>
  <PresentationFormat>Widescreen</PresentationFormat>
  <Paragraphs>211</Paragraphs>
  <Slides>19</Slides>
  <Notes>9</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Book Antiqua</vt:lpstr>
      <vt:lpstr>Calibri</vt:lpstr>
      <vt:lpstr>Cambria Math</vt:lpstr>
      <vt:lpstr>Century Gothic</vt:lpstr>
      <vt:lpstr>Wingdings</vt:lpstr>
      <vt:lpstr>Wingdings 3</vt:lpstr>
      <vt:lpstr>Wisp</vt:lpstr>
      <vt:lpstr>PCI- BIG BEAM CONTEST</vt:lpstr>
      <vt:lpstr>INTRODUCTION</vt:lpstr>
      <vt:lpstr>PCI BIG BEAM MATERIALS</vt:lpstr>
      <vt:lpstr>TPAC LIGHTWEIGHT CONCRETE MIX</vt:lpstr>
      <vt:lpstr>BEAM ANALYSIS</vt:lpstr>
      <vt:lpstr>BEAM  SCORING</vt:lpstr>
      <vt:lpstr>RESPONSE 2000 ANALYSIS</vt:lpstr>
      <vt:lpstr>NAU 2016 PCI Big Beam Design</vt:lpstr>
      <vt:lpstr>TPAC PRODUCTION DAY</vt:lpstr>
      <vt:lpstr>CYLINDER TESTING </vt:lpstr>
      <vt:lpstr>BIG BEAM TEST SET UP </vt:lpstr>
      <vt:lpstr>BIG BEAM TESTING</vt:lpstr>
      <vt:lpstr>BEAM PREDICTIONS VS. RESULTS</vt:lpstr>
      <vt:lpstr>BEAM AUTOPSY </vt:lpstr>
      <vt:lpstr>SCHEDULE COMPARISON</vt:lpstr>
      <vt:lpstr>PROJECT HOURS</vt:lpstr>
      <vt:lpstr>PROJECT COST COMPARISON</vt:lpstr>
      <vt:lpstr>IMPACTS OF PRESTRESSED CONCRETE</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Eman Albdiwyi</dc:creator>
  <cp:lastModifiedBy>Deena Tariq Albustan</cp:lastModifiedBy>
  <cp:revision>185</cp:revision>
  <dcterms:created xsi:type="dcterms:W3CDTF">2016-01-23T06:09:54Z</dcterms:created>
  <dcterms:modified xsi:type="dcterms:W3CDTF">2016-05-12T17:49:56Z</dcterms:modified>
</cp:coreProperties>
</file>